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tiff" ContentType="image/tiff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handoutMasterIdLst>
    <p:handoutMasterId r:id="rId44"/>
  </p:handoutMasterIdLst>
  <p:sldIdLst>
    <p:sldId id="389" r:id="rId2"/>
    <p:sldId id="557" r:id="rId3"/>
    <p:sldId id="578" r:id="rId4"/>
    <p:sldId id="558" r:id="rId5"/>
    <p:sldId id="565" r:id="rId6"/>
    <p:sldId id="579" r:id="rId7"/>
    <p:sldId id="559" r:id="rId8"/>
    <p:sldId id="566" r:id="rId9"/>
    <p:sldId id="568" r:id="rId10"/>
    <p:sldId id="572" r:id="rId11"/>
    <p:sldId id="580" r:id="rId12"/>
    <p:sldId id="582" r:id="rId13"/>
    <p:sldId id="583" r:id="rId14"/>
    <p:sldId id="584" r:id="rId15"/>
    <p:sldId id="585" r:id="rId16"/>
    <p:sldId id="589" r:id="rId17"/>
    <p:sldId id="586" r:id="rId18"/>
    <p:sldId id="590" r:id="rId19"/>
    <p:sldId id="587" r:id="rId20"/>
    <p:sldId id="588" r:id="rId21"/>
    <p:sldId id="581" r:id="rId22"/>
    <p:sldId id="576" r:id="rId23"/>
    <p:sldId id="573" r:id="rId24"/>
    <p:sldId id="574" r:id="rId25"/>
    <p:sldId id="575" r:id="rId26"/>
    <p:sldId id="591" r:id="rId27"/>
    <p:sldId id="592" r:id="rId28"/>
    <p:sldId id="593" r:id="rId29"/>
    <p:sldId id="594" r:id="rId30"/>
    <p:sldId id="600" r:id="rId31"/>
    <p:sldId id="601" r:id="rId32"/>
    <p:sldId id="595" r:id="rId33"/>
    <p:sldId id="602" r:id="rId34"/>
    <p:sldId id="603" r:id="rId35"/>
    <p:sldId id="596" r:id="rId36"/>
    <p:sldId id="604" r:id="rId37"/>
    <p:sldId id="605" r:id="rId38"/>
    <p:sldId id="597" r:id="rId39"/>
    <p:sldId id="606" r:id="rId40"/>
    <p:sldId id="598" r:id="rId41"/>
    <p:sldId id="607" r:id="rId42"/>
    <p:sldId id="577" r:id="rId43"/>
  </p:sldIdLst>
  <p:sldSz cx="9144000" cy="5143500" type="screen16x9"/>
  <p:notesSz cx="6761163" cy="99425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000" i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i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i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i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i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kumimoji="1" sz="2000" i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kumimoji="1" sz="2000" i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kumimoji="1" sz="2000" i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kumimoji="1" sz="2000" i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9999"/>
    </p:penClr>
  </p:showPr>
  <p:clrMru>
    <a:srgbClr val="FFFF00"/>
    <a:srgbClr val="3333FF"/>
    <a:srgbClr val="FF9933"/>
    <a:srgbClr val="FFCC00"/>
    <a:srgbClr val="FFCC66"/>
    <a:srgbClr val="FF6600"/>
    <a:srgbClr val="FF00FF"/>
    <a:srgbClr val="A50021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129" autoAdjust="0"/>
    <p:restoredTop sz="94700" autoAdjust="0"/>
  </p:normalViewPr>
  <p:slideViewPr>
    <p:cSldViewPr snapToGrid="0">
      <p:cViewPr varScale="1">
        <p:scale>
          <a:sx n="44" d="100"/>
          <a:sy n="44" d="100"/>
        </p:scale>
        <p:origin x="-114" y="-7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810"/>
    </p:cViewPr>
  </p:sorterViewPr>
  <p:gridSpacing cx="46085125" cy="4608512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AAD20CE-7CB4-480D-BA83-CB21E3CD285E}" type="datetimeFigureOut">
              <a:rPr lang="zh-CN" altLang="en-US"/>
              <a:pPr>
                <a:defRPr/>
              </a:pPr>
              <a:t>2017/10/15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CCD060C4-9A24-4694-AEE3-435E0CB988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pPr>
              <a:defRPr/>
            </a:pPr>
            <a:fld id="{322DB67C-3618-4635-875A-05AC40C01E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pPr>
              <a:defRPr/>
            </a:pPr>
            <a:fld id="{B87187C6-188F-46C2-99C5-E32FC0F373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pPr>
              <a:defRPr/>
            </a:pPr>
            <a:fld id="{EBAB5C3E-A774-43B6-9BD6-826AB62E2A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pPr>
              <a:defRPr/>
            </a:pPr>
            <a:fld id="{4310C1F1-91B8-442E-94E8-056E459C3A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pPr>
              <a:defRPr/>
            </a:pPr>
            <a:fld id="{3785D7CA-E293-4B89-8040-F745D77D28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pPr>
              <a:defRPr/>
            </a:pPr>
            <a:fld id="{A0FEBAEE-C84A-4D94-AC28-249474F741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pPr>
              <a:defRPr/>
            </a:pPr>
            <a:fld id="{9AA361CF-90E5-4A6D-ACA6-DFCA8CD405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pPr>
              <a:defRPr/>
            </a:pPr>
            <a:fld id="{9226B809-8A80-43DF-B11C-5F878D2531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pPr>
              <a:defRPr/>
            </a:pPr>
            <a:fld id="{944F0F3A-78D6-4429-9E8D-ED104951F4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pPr>
              <a:defRPr/>
            </a:pPr>
            <a:fld id="{EAD0046F-0397-4216-8AF1-42E6B24D6E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pPr>
              <a:defRPr/>
            </a:pPr>
            <a:fld id="{23DC01B0-29F1-4BEF-9A32-BEC4F41B2F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smtClean="0"/>
          </a:p>
        </p:txBody>
      </p:sp>
      <p:sp>
        <p:nvSpPr>
          <p:cNvPr id="1126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 spd="slow">
    <p:random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13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4" name="Rectangle 14"/>
          <p:cNvSpPr>
            <a:spLocks noChangeArrowheads="1"/>
          </p:cNvSpPr>
          <p:nvPr/>
        </p:nvSpPr>
        <p:spPr bwMode="auto">
          <a:xfrm>
            <a:off x="951230" y="416878"/>
            <a:ext cx="715824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6000" b="1" i="0" dirty="0" smtClean="0">
                <a:ea typeface="汉仪大隶书简" pitchFamily="49" charset="-122"/>
                <a:cs typeface="Times New Roman" pitchFamily="18" charset="0"/>
              </a:rPr>
              <a:t>12.3  TTL</a:t>
            </a:r>
            <a:r>
              <a:rPr lang="zh-CN" altLang="en-US" sz="6000" b="1" i="0" dirty="0" smtClean="0">
                <a:ea typeface="汉仪大隶书简" pitchFamily="49" charset="-122"/>
                <a:cs typeface="Times New Roman" pitchFamily="18" charset="0"/>
              </a:rPr>
              <a:t>与非门电路</a:t>
            </a:r>
            <a:endParaRPr lang="zh-CN" altLang="en-US" sz="6000" b="1" i="0" dirty="0">
              <a:ea typeface="汉仪大隶书简" pitchFamily="49" charset="-122"/>
              <a:cs typeface="Times New Roman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65589" y="1530628"/>
            <a:ext cx="2357454" cy="54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、概述</a:t>
            </a:r>
            <a:endParaRPr kumimoji="0" lang="zh-CN" altLang="en-US" sz="3600" b="1" i="0" dirty="0">
              <a:solidFill>
                <a:srgbClr val="C00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665589" y="2158370"/>
            <a:ext cx="4500594" cy="54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kumimoji="0" lang="en-US" altLang="zh-CN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TTL</a:t>
            </a:r>
            <a:r>
              <a:rPr kumimoji="0" lang="zh-CN" altLang="en-US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与非门电路</a:t>
            </a:r>
            <a:endParaRPr kumimoji="0" lang="zh-CN" altLang="en-US" sz="3600" b="1" i="0" dirty="0">
              <a:solidFill>
                <a:srgbClr val="C00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Rectangle 195"/>
          <p:cNvSpPr>
            <a:spLocks noChangeArrowheads="1"/>
          </p:cNvSpPr>
          <p:nvPr/>
        </p:nvSpPr>
        <p:spPr bwMode="auto">
          <a:xfrm>
            <a:off x="1671320" y="2759075"/>
            <a:ext cx="4968027" cy="646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3</a:t>
            </a:r>
            <a:r>
              <a:rPr lang="zh-CN" altLang="en-US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 sz="3600" b="1" i="0" dirty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TTL</a:t>
            </a:r>
            <a:r>
              <a:rPr lang="zh-CN" altLang="en-US" sz="3600" b="1" i="0" dirty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三态与非门电路</a:t>
            </a:r>
          </a:p>
        </p:txBody>
      </p:sp>
      <p:sp>
        <p:nvSpPr>
          <p:cNvPr id="8" name="Rectangle 195"/>
          <p:cNvSpPr>
            <a:spLocks noChangeArrowheads="1"/>
          </p:cNvSpPr>
          <p:nvPr/>
        </p:nvSpPr>
        <p:spPr bwMode="auto">
          <a:xfrm>
            <a:off x="1657033" y="4108133"/>
            <a:ext cx="3576620" cy="646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5</a:t>
            </a:r>
            <a:r>
              <a:rPr lang="zh-CN" altLang="en-US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 sz="3600" b="1" i="0" dirty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CMOS</a:t>
            </a:r>
            <a:r>
              <a:rPr lang="zh-CN" altLang="en-US" sz="3600" b="1" i="0" dirty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门电路</a:t>
            </a:r>
          </a:p>
        </p:txBody>
      </p:sp>
      <p:sp>
        <p:nvSpPr>
          <p:cNvPr id="9" name="Rectangle 90"/>
          <p:cNvSpPr>
            <a:spLocks noChangeArrowheads="1"/>
          </p:cNvSpPr>
          <p:nvPr/>
        </p:nvSpPr>
        <p:spPr bwMode="auto">
          <a:xfrm>
            <a:off x="1645920" y="3461068"/>
            <a:ext cx="675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defRPr/>
            </a:pPr>
            <a:r>
              <a:rPr lang="en-US" altLang="zh-CN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4</a:t>
            </a:r>
            <a:r>
              <a:rPr lang="zh-CN" altLang="en-US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、</a:t>
            </a:r>
            <a:r>
              <a:rPr lang="zh-CN" altLang="en-US" sz="3600" b="1" i="0" dirty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集电极开路“与非”</a:t>
            </a:r>
            <a:r>
              <a:rPr lang="zh-CN" altLang="en-US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门电路</a:t>
            </a:r>
            <a:endParaRPr lang="en-US" altLang="zh-CN" sz="3600" b="1" i="0" dirty="0">
              <a:solidFill>
                <a:srgbClr val="C00000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5528" y="415608"/>
            <a:ext cx="4054792" cy="4161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5" name="Picture 7" descr="ph7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76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" name="Picture 8" descr="ph7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825" y="549275"/>
            <a:ext cx="7556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9" name="Rectangle 82"/>
          <p:cNvSpPr>
            <a:spLocks noChangeArrowheads="1"/>
          </p:cNvSpPr>
          <p:nvPr/>
        </p:nvSpPr>
        <p:spPr bwMode="auto">
          <a:xfrm>
            <a:off x="628650" y="288925"/>
            <a:ext cx="274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spcBef>
                <a:spcPct val="20000"/>
              </a:spcBef>
              <a:defRPr/>
            </a:pPr>
            <a:r>
              <a:rPr lang="en-US" altLang="zh-CN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2).  </a:t>
            </a:r>
            <a:r>
              <a:rPr lang="zh-CN" altLang="en-US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工作原理</a:t>
            </a:r>
          </a:p>
        </p:txBody>
      </p:sp>
      <p:sp>
        <p:nvSpPr>
          <p:cNvPr id="210" name="AutoShape 83" descr="70%"/>
          <p:cNvSpPr>
            <a:spLocks noChangeArrowheads="1"/>
          </p:cNvSpPr>
          <p:nvPr/>
        </p:nvSpPr>
        <p:spPr bwMode="auto">
          <a:xfrm>
            <a:off x="2057400" y="1290320"/>
            <a:ext cx="789396" cy="538480"/>
          </a:xfrm>
          <a:prstGeom prst="wedgeEllipseCallout">
            <a:avLst>
              <a:gd name="adj1" fmla="val 65079"/>
              <a:gd name="adj2" fmla="val 59352"/>
            </a:avLst>
          </a:prstGeom>
          <a:pattFill prst="pct70">
            <a:fgClr>
              <a:srgbClr val="FFCC00"/>
            </a:fgClr>
            <a:bgClr>
              <a:srgbClr val="FFFFFF"/>
            </a:bgClr>
          </a:pattFill>
          <a:ln w="28575">
            <a:solidFill>
              <a:srgbClr val="FFCC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1V</a:t>
            </a:r>
          </a:p>
        </p:txBody>
      </p:sp>
      <p:sp>
        <p:nvSpPr>
          <p:cNvPr id="211" name="Rectangle 84"/>
          <p:cNvSpPr>
            <a:spLocks noChangeArrowheads="1"/>
          </p:cNvSpPr>
          <p:nvPr/>
        </p:nvSpPr>
        <p:spPr bwMode="auto">
          <a:xfrm>
            <a:off x="4988560" y="4414520"/>
            <a:ext cx="213360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 eaLnBrk="0" hangingPunct="0">
              <a:defRPr/>
            </a:pPr>
            <a:r>
              <a:rPr lang="en-US" altLang="zh-CN" sz="2800" b="1" i="0" dirty="0">
                <a:solidFill>
                  <a:srgbClr val="000099"/>
                </a:solidFill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>
                <a:solidFill>
                  <a:srgbClr val="000099"/>
                </a:solidFill>
                <a:ea typeface="华文中宋" pitchFamily="2" charset="-122"/>
                <a:cs typeface="Times New Roman" pitchFamily="18" charset="0"/>
              </a:rPr>
              <a:t>2</a:t>
            </a:r>
            <a:r>
              <a:rPr lang="zh-CN" altLang="en-US" sz="2800" b="1" i="0" dirty="0">
                <a:solidFill>
                  <a:srgbClr val="000099"/>
                </a:solidFill>
                <a:ea typeface="华文中宋" pitchFamily="2" charset="-122"/>
                <a:cs typeface="Times New Roman" pitchFamily="18" charset="0"/>
              </a:rPr>
              <a:t>、</a:t>
            </a:r>
            <a:r>
              <a:rPr lang="en-US" altLang="zh-CN" sz="2800" b="1" i="0" dirty="0" smtClean="0">
                <a:solidFill>
                  <a:srgbClr val="000099"/>
                </a:solidFill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 smtClean="0">
                <a:solidFill>
                  <a:srgbClr val="000099"/>
                </a:solidFill>
                <a:ea typeface="华文中宋" pitchFamily="2" charset="-122"/>
                <a:cs typeface="Times New Roman" pitchFamily="18" charset="0"/>
              </a:rPr>
              <a:t>5</a:t>
            </a:r>
            <a:r>
              <a:rPr lang="zh-CN" altLang="zh-CN" sz="2800" b="1" i="0" dirty="0" smtClean="0">
                <a:solidFill>
                  <a:srgbClr val="000099"/>
                </a:solidFill>
                <a:ea typeface="华文中宋" pitchFamily="2" charset="-122"/>
                <a:cs typeface="Times New Roman" pitchFamily="18" charset="0"/>
              </a:rPr>
              <a:t>截止</a:t>
            </a:r>
            <a:endParaRPr lang="zh-CN" altLang="en-US" sz="2800" b="1" i="0" dirty="0">
              <a:solidFill>
                <a:srgbClr val="000099"/>
              </a:solidFill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212" name="Rectangle 85"/>
          <p:cNvSpPr>
            <a:spLocks noChangeArrowheads="1"/>
          </p:cNvSpPr>
          <p:nvPr/>
        </p:nvSpPr>
        <p:spPr bwMode="auto">
          <a:xfrm>
            <a:off x="5765800" y="2214880"/>
            <a:ext cx="1752600" cy="954107"/>
          </a:xfrm>
          <a:prstGeom prst="rect">
            <a:avLst/>
          </a:prstGeom>
          <a:noFill/>
          <a:ln w="38100" cap="sq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 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负载电流（拉电流）</a:t>
            </a:r>
          </a:p>
        </p:txBody>
      </p:sp>
      <p:sp>
        <p:nvSpPr>
          <p:cNvPr id="213" name="Text Box 86"/>
          <p:cNvSpPr txBox="1">
            <a:spLocks noChangeArrowheads="1"/>
          </p:cNvSpPr>
          <p:nvPr/>
        </p:nvSpPr>
        <p:spPr bwMode="auto">
          <a:xfrm>
            <a:off x="2894649" y="147955"/>
            <a:ext cx="5152072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(1)  </a:t>
            </a:r>
            <a:r>
              <a:rPr lang="zh-CN" altLang="en-US" sz="24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输入端有任一低电平“</a:t>
            </a:r>
            <a:r>
              <a:rPr lang="en-US" altLang="zh-CN" sz="24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0”(0.3V)</a:t>
            </a:r>
          </a:p>
        </p:txBody>
      </p:sp>
      <p:grpSp>
        <p:nvGrpSpPr>
          <p:cNvPr id="214" name="Group 87"/>
          <p:cNvGrpSpPr>
            <a:grpSpLocks/>
          </p:cNvGrpSpPr>
          <p:nvPr/>
        </p:nvGrpSpPr>
        <p:grpSpPr bwMode="auto">
          <a:xfrm>
            <a:off x="1476058" y="1892280"/>
            <a:ext cx="860426" cy="955731"/>
            <a:chOff x="277" y="2061"/>
            <a:chExt cx="542" cy="600"/>
          </a:xfrm>
        </p:grpSpPr>
        <p:sp>
          <p:nvSpPr>
            <p:cNvPr id="215" name="Text Box 88"/>
            <p:cNvSpPr txBox="1">
              <a:spLocks noChangeArrowheads="1"/>
            </p:cNvSpPr>
            <p:nvPr/>
          </p:nvSpPr>
          <p:spPr bwMode="auto">
            <a:xfrm>
              <a:off x="277" y="2410"/>
              <a:ext cx="542" cy="251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rPr>
                <a:t>(0.3V)</a:t>
              </a:r>
            </a:p>
          </p:txBody>
        </p:sp>
        <p:sp>
          <p:nvSpPr>
            <p:cNvPr id="216" name="AutoShape 89"/>
            <p:cNvSpPr>
              <a:spLocks/>
            </p:cNvSpPr>
            <p:nvPr/>
          </p:nvSpPr>
          <p:spPr bwMode="auto">
            <a:xfrm>
              <a:off x="755" y="2121"/>
              <a:ext cx="45" cy="174"/>
            </a:xfrm>
            <a:prstGeom prst="leftBrace">
              <a:avLst>
                <a:gd name="adj1" fmla="val 75000"/>
                <a:gd name="adj2" fmla="val 50000"/>
              </a:avLst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17" name="Text Box 90"/>
            <p:cNvSpPr txBox="1">
              <a:spLocks noChangeArrowheads="1"/>
            </p:cNvSpPr>
            <p:nvPr/>
          </p:nvSpPr>
          <p:spPr bwMode="auto">
            <a:xfrm>
              <a:off x="395" y="2061"/>
              <a:ext cx="340" cy="251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rPr>
                <a:t>“1”</a:t>
              </a:r>
            </a:p>
          </p:txBody>
        </p:sp>
        <p:sp>
          <p:nvSpPr>
            <p:cNvPr id="218" name="Text Box 91"/>
            <p:cNvSpPr txBox="1">
              <a:spLocks noChangeArrowheads="1"/>
            </p:cNvSpPr>
            <p:nvPr/>
          </p:nvSpPr>
          <p:spPr bwMode="auto">
            <a:xfrm>
              <a:off x="411" y="2225"/>
              <a:ext cx="340" cy="251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rPr>
                <a:t>“0”</a:t>
              </a:r>
            </a:p>
          </p:txBody>
        </p:sp>
      </p:grpSp>
      <p:grpSp>
        <p:nvGrpSpPr>
          <p:cNvPr id="219" name="Group 92"/>
          <p:cNvGrpSpPr>
            <a:grpSpLocks/>
          </p:cNvGrpSpPr>
          <p:nvPr/>
        </p:nvGrpSpPr>
        <p:grpSpPr bwMode="auto">
          <a:xfrm>
            <a:off x="2454910" y="816293"/>
            <a:ext cx="752475" cy="1533525"/>
            <a:chOff x="1878" y="1008"/>
            <a:chExt cx="474" cy="966"/>
          </a:xfrm>
        </p:grpSpPr>
        <p:sp>
          <p:nvSpPr>
            <p:cNvPr id="220" name="Line 93"/>
            <p:cNvSpPr>
              <a:spLocks noChangeShapeType="1"/>
            </p:cNvSpPr>
            <p:nvPr/>
          </p:nvSpPr>
          <p:spPr bwMode="auto">
            <a:xfrm>
              <a:off x="2352" y="1008"/>
              <a:ext cx="0" cy="703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21" name="Line 94"/>
            <p:cNvSpPr>
              <a:spLocks noChangeShapeType="1"/>
            </p:cNvSpPr>
            <p:nvPr/>
          </p:nvSpPr>
          <p:spPr bwMode="auto">
            <a:xfrm flipH="1">
              <a:off x="2147" y="1709"/>
              <a:ext cx="204" cy="249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23" name="Line 96"/>
            <p:cNvSpPr>
              <a:spLocks noChangeShapeType="1"/>
            </p:cNvSpPr>
            <p:nvPr/>
          </p:nvSpPr>
          <p:spPr bwMode="auto">
            <a:xfrm flipH="1">
              <a:off x="1878" y="1974"/>
              <a:ext cx="272" cy="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</p:grpSp>
      <p:sp>
        <p:nvSpPr>
          <p:cNvPr id="224" name="Line 97"/>
          <p:cNvSpPr>
            <a:spLocks noChangeShapeType="1"/>
          </p:cNvSpPr>
          <p:nvPr/>
        </p:nvSpPr>
        <p:spPr bwMode="auto">
          <a:xfrm>
            <a:off x="5298440" y="822960"/>
            <a:ext cx="1588" cy="1836000"/>
          </a:xfrm>
          <a:prstGeom prst="line">
            <a:avLst/>
          </a:prstGeom>
          <a:noFill/>
          <a:ln w="38100" cap="sq">
            <a:solidFill>
              <a:srgbClr val="339933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225" name="Line 98"/>
          <p:cNvSpPr>
            <a:spLocks noChangeShapeType="1"/>
          </p:cNvSpPr>
          <p:nvPr/>
        </p:nvSpPr>
        <p:spPr bwMode="auto">
          <a:xfrm>
            <a:off x="5318760" y="2656840"/>
            <a:ext cx="360000" cy="1588"/>
          </a:xfrm>
          <a:prstGeom prst="line">
            <a:avLst/>
          </a:prstGeom>
          <a:noFill/>
          <a:ln w="38100" cap="sq">
            <a:solidFill>
              <a:srgbClr val="339933"/>
            </a:solidFill>
            <a:round/>
            <a:headEnd/>
            <a:tailEnd type="triangle" w="med" len="med"/>
          </a:ln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226" name="Rectangle 99" descr="40%"/>
          <p:cNvSpPr>
            <a:spLocks noChangeArrowheads="1"/>
          </p:cNvSpPr>
          <p:nvPr/>
        </p:nvSpPr>
        <p:spPr bwMode="auto">
          <a:xfrm>
            <a:off x="914400" y="4189393"/>
            <a:ext cx="2438400" cy="954107"/>
          </a:xfrm>
          <a:prstGeom prst="rect">
            <a:avLst/>
          </a:prstGeom>
          <a:pattFill prst="pct40">
            <a:fgClr>
              <a:srgbClr val="FFCCFF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输入有低</a:t>
            </a:r>
            <a:r>
              <a:rPr lang="zh-CN" altLang="en-US" sz="2800" b="1" i="0" dirty="0">
                <a:solidFill>
                  <a:srgbClr val="FF3300"/>
                </a:solidFill>
                <a:ea typeface="华文中宋" pitchFamily="2" charset="-122"/>
                <a:cs typeface="Times New Roman" pitchFamily="18" charset="0"/>
              </a:rPr>
              <a:t>“</a:t>
            </a:r>
            <a:r>
              <a:rPr lang="en-US" altLang="zh-CN" sz="2800" b="1" i="0" dirty="0">
                <a:solidFill>
                  <a:srgbClr val="FF3300"/>
                </a:solidFill>
                <a:ea typeface="华文中宋" pitchFamily="2" charset="-122"/>
                <a:cs typeface="Times New Roman" pitchFamily="18" charset="0"/>
              </a:rPr>
              <a:t>0”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输出为高</a:t>
            </a:r>
            <a:r>
              <a:rPr lang="zh-CN" altLang="en-US" sz="2800" b="1" i="0" dirty="0">
                <a:solidFill>
                  <a:srgbClr val="FF3300"/>
                </a:solidFill>
                <a:ea typeface="华文中宋" pitchFamily="2" charset="-122"/>
                <a:cs typeface="Times New Roman" pitchFamily="18" charset="0"/>
              </a:rPr>
              <a:t>“</a:t>
            </a:r>
            <a:r>
              <a:rPr lang="en-US" altLang="zh-CN" sz="2800" b="1" i="0" dirty="0">
                <a:solidFill>
                  <a:srgbClr val="FF3300"/>
                </a:solidFill>
                <a:ea typeface="华文中宋" pitchFamily="2" charset="-122"/>
                <a:cs typeface="Times New Roman" pitchFamily="18" charset="0"/>
              </a:rPr>
              <a:t>1”</a:t>
            </a:r>
          </a:p>
        </p:txBody>
      </p:sp>
      <p:grpSp>
        <p:nvGrpSpPr>
          <p:cNvPr id="230" name="Group 104"/>
          <p:cNvGrpSpPr>
            <a:grpSpLocks/>
          </p:cNvGrpSpPr>
          <p:nvPr/>
        </p:nvGrpSpPr>
        <p:grpSpPr bwMode="auto">
          <a:xfrm>
            <a:off x="5653723" y="3188034"/>
            <a:ext cx="2286000" cy="1025529"/>
            <a:chOff x="3888" y="2356"/>
            <a:chExt cx="1440" cy="646"/>
          </a:xfrm>
        </p:grpSpPr>
        <p:sp>
          <p:nvSpPr>
            <p:cNvPr id="231" name="Rectangle 105"/>
            <p:cNvSpPr>
              <a:spLocks noChangeArrowheads="1"/>
            </p:cNvSpPr>
            <p:nvPr/>
          </p:nvSpPr>
          <p:spPr bwMode="auto">
            <a:xfrm>
              <a:off x="3888" y="2356"/>
              <a:ext cx="1440" cy="3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dirty="0" smtClean="0">
                  <a:solidFill>
                    <a:srgbClr val="FF0000"/>
                  </a:solidFill>
                  <a:ea typeface="华文中宋" pitchFamily="2" charset="-122"/>
                  <a:cs typeface="Times New Roman" pitchFamily="18" charset="0"/>
                </a:rPr>
                <a:t>U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ea typeface="华文中宋" pitchFamily="2" charset="-122"/>
                  <a:cs typeface="Times New Roman" pitchFamily="18" charset="0"/>
                </a:rPr>
                <a:t>F</a:t>
              </a:r>
              <a:r>
                <a:rPr lang="en-US" altLang="zh-CN" sz="2800" b="1" dirty="0" smtClean="0">
                  <a:solidFill>
                    <a:srgbClr val="FF0000"/>
                  </a:solidFill>
                  <a:ea typeface="华文中宋" pitchFamily="2" charset="-122"/>
                  <a:cs typeface="Times New Roman" pitchFamily="18" charset="0"/>
                </a:rPr>
                <a:t> </a:t>
              </a:r>
              <a:r>
                <a:rPr lang="en-US" altLang="zh-CN" sz="2800" b="1" i="0" dirty="0" smtClean="0">
                  <a:solidFill>
                    <a:srgbClr val="FF0000"/>
                  </a:solidFill>
                  <a:ea typeface="华文中宋" pitchFamily="2" charset="-122"/>
                  <a:cs typeface="Times New Roman" pitchFamily="18" charset="0"/>
                  <a:sym typeface="Symbol" pitchFamily="18" charset="2"/>
                </a:rPr>
                <a:t></a:t>
              </a:r>
              <a:r>
                <a:rPr lang="en-US" altLang="zh-CN" sz="2800" b="1" dirty="0" smtClean="0">
                  <a:solidFill>
                    <a:srgbClr val="FF0000"/>
                  </a:solidFill>
                  <a:ea typeface="华文中宋" pitchFamily="2" charset="-122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800" b="1" i="0" u="sng" dirty="0">
                  <a:solidFill>
                    <a:srgbClr val="FF0000"/>
                  </a:solidFill>
                  <a:ea typeface="华文中宋" pitchFamily="2" charset="-122"/>
                  <a:cs typeface="Times New Roman" pitchFamily="18" charset="0"/>
                </a:rPr>
                <a:t>5-0.7-0.7</a:t>
              </a:r>
            </a:p>
          </p:txBody>
        </p:sp>
        <p:sp>
          <p:nvSpPr>
            <p:cNvPr id="232" name="Rectangle 106"/>
            <p:cNvSpPr>
              <a:spLocks noChangeArrowheads="1"/>
            </p:cNvSpPr>
            <p:nvPr/>
          </p:nvSpPr>
          <p:spPr bwMode="auto">
            <a:xfrm>
              <a:off x="3984" y="2672"/>
              <a:ext cx="885" cy="3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dirty="0">
                  <a:solidFill>
                    <a:srgbClr val="FF0000"/>
                  </a:solidFill>
                  <a:ea typeface="华文中宋" pitchFamily="2" charset="-122"/>
                  <a:cs typeface="Times New Roman" pitchFamily="18" charset="0"/>
                </a:rPr>
                <a:t>   =</a:t>
              </a:r>
              <a:r>
                <a:rPr lang="en-US" altLang="zh-CN" sz="2800" b="1" i="0" dirty="0">
                  <a:solidFill>
                    <a:srgbClr val="FF0000"/>
                  </a:solidFill>
                  <a:ea typeface="华文中宋" pitchFamily="2" charset="-122"/>
                  <a:cs typeface="Times New Roman" pitchFamily="18" charset="0"/>
                </a:rPr>
                <a:t>3.6V</a:t>
              </a:r>
            </a:p>
          </p:txBody>
        </p:sp>
      </p:grpSp>
      <p:grpSp>
        <p:nvGrpSpPr>
          <p:cNvPr id="233" name="Group 107"/>
          <p:cNvGrpSpPr>
            <a:grpSpLocks/>
          </p:cNvGrpSpPr>
          <p:nvPr/>
        </p:nvGrpSpPr>
        <p:grpSpPr bwMode="auto">
          <a:xfrm>
            <a:off x="3870010" y="751524"/>
            <a:ext cx="1787526" cy="1874838"/>
            <a:chOff x="2592" y="790"/>
            <a:chExt cx="1126" cy="1181"/>
          </a:xfrm>
        </p:grpSpPr>
        <p:sp>
          <p:nvSpPr>
            <p:cNvPr id="234" name="Line 108"/>
            <p:cNvSpPr>
              <a:spLocks noChangeShapeType="1"/>
            </p:cNvSpPr>
            <p:nvPr/>
          </p:nvSpPr>
          <p:spPr bwMode="auto">
            <a:xfrm>
              <a:off x="3382" y="1875"/>
              <a:ext cx="0" cy="9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35" name="Line 109"/>
            <p:cNvSpPr>
              <a:spLocks noChangeShapeType="1"/>
            </p:cNvSpPr>
            <p:nvPr/>
          </p:nvSpPr>
          <p:spPr bwMode="auto">
            <a:xfrm flipH="1">
              <a:off x="2592" y="790"/>
              <a:ext cx="0" cy="61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36" name="Line 110"/>
            <p:cNvSpPr>
              <a:spLocks noChangeShapeType="1"/>
            </p:cNvSpPr>
            <p:nvPr/>
          </p:nvSpPr>
          <p:spPr bwMode="auto">
            <a:xfrm>
              <a:off x="2592" y="1405"/>
              <a:ext cx="8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37" name="Line 111"/>
            <p:cNvSpPr>
              <a:spLocks noChangeShapeType="1"/>
            </p:cNvSpPr>
            <p:nvPr/>
          </p:nvSpPr>
          <p:spPr bwMode="auto">
            <a:xfrm>
              <a:off x="2659" y="1405"/>
              <a:ext cx="164" cy="21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38" name="Line 112"/>
            <p:cNvSpPr>
              <a:spLocks noChangeShapeType="1"/>
            </p:cNvSpPr>
            <p:nvPr/>
          </p:nvSpPr>
          <p:spPr bwMode="auto">
            <a:xfrm>
              <a:off x="3382" y="1971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39" name="Line 113"/>
            <p:cNvSpPr>
              <a:spLocks noChangeShapeType="1"/>
            </p:cNvSpPr>
            <p:nvPr/>
          </p:nvSpPr>
          <p:spPr bwMode="auto">
            <a:xfrm>
              <a:off x="3382" y="816"/>
              <a:ext cx="0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40" name="Line 114"/>
            <p:cNvSpPr>
              <a:spLocks noChangeShapeType="1"/>
            </p:cNvSpPr>
            <p:nvPr/>
          </p:nvSpPr>
          <p:spPr bwMode="auto">
            <a:xfrm flipV="1">
              <a:off x="2832" y="1620"/>
              <a:ext cx="29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41" name="Line 115"/>
            <p:cNvSpPr>
              <a:spLocks noChangeShapeType="1"/>
            </p:cNvSpPr>
            <p:nvPr/>
          </p:nvSpPr>
          <p:spPr bwMode="auto">
            <a:xfrm flipH="1">
              <a:off x="3143" y="1318"/>
              <a:ext cx="210" cy="20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42" name="Line 116"/>
            <p:cNvSpPr>
              <a:spLocks noChangeShapeType="1"/>
            </p:cNvSpPr>
            <p:nvPr/>
          </p:nvSpPr>
          <p:spPr bwMode="auto">
            <a:xfrm>
              <a:off x="3379" y="1686"/>
              <a:ext cx="0" cy="18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</p:grpSp>
      <p:sp>
        <p:nvSpPr>
          <p:cNvPr id="243" name="AutoShape 9"/>
          <p:cNvSpPr>
            <a:spLocks noChangeArrowheads="1"/>
          </p:cNvSpPr>
          <p:nvPr/>
        </p:nvSpPr>
        <p:spPr bwMode="auto">
          <a:xfrm>
            <a:off x="314325" y="1231900"/>
            <a:ext cx="1662368" cy="919401"/>
          </a:xfrm>
          <a:prstGeom prst="wedgeRoundRectCallout">
            <a:avLst>
              <a:gd name="adj1" fmla="val 64662"/>
              <a:gd name="adj2" fmla="val -4731"/>
              <a:gd name="adj3" fmla="val 16667"/>
            </a:avLst>
          </a:prstGeom>
          <a:noFill/>
          <a:ln w="38100">
            <a:solidFill>
              <a:srgbClr val="FF0000"/>
            </a:solidFill>
            <a:miter lim="800000"/>
            <a:headEnd/>
            <a:tailEnd type="none" w="sm" len="lg"/>
          </a:ln>
        </p:spPr>
        <p:txBody>
          <a:bodyPr wrap="none" anchor="ctr">
            <a:spAutoFit/>
          </a:bodyPr>
          <a:lstStyle/>
          <a:p>
            <a:r>
              <a:rPr lang="zh-CN" altLang="en-US" sz="2400" b="1" i="0" dirty="0">
                <a:ea typeface="华文中宋" pitchFamily="2" charset="-122"/>
                <a:cs typeface="Times New Roman" pitchFamily="18" charset="0"/>
              </a:rPr>
              <a:t>不足以让</a:t>
            </a:r>
          </a:p>
          <a:p>
            <a:r>
              <a:rPr lang="en-US" altLang="zh-CN" sz="2400" b="1" i="0" dirty="0"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400" b="1" i="0" baseline="-25000" dirty="0">
                <a:ea typeface="华文中宋" pitchFamily="2" charset="-122"/>
                <a:cs typeface="Times New Roman" pitchFamily="18" charset="0"/>
              </a:rPr>
              <a:t>2</a:t>
            </a:r>
            <a:r>
              <a:rPr lang="zh-CN" altLang="en-US" sz="2400" b="1" i="0" baseline="-25000" dirty="0">
                <a:ea typeface="华文中宋" pitchFamily="2" charset="-122"/>
                <a:cs typeface="Times New Roman" pitchFamily="18" charset="0"/>
              </a:rPr>
              <a:t>、</a:t>
            </a:r>
            <a:r>
              <a:rPr lang="en-US" altLang="zh-CN" sz="2400" b="1" i="0" dirty="0" smtClean="0"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400" b="1" i="0" baseline="-25000" dirty="0" smtClean="0">
                <a:ea typeface="华文中宋" pitchFamily="2" charset="-122"/>
                <a:cs typeface="Times New Roman" pitchFamily="18" charset="0"/>
              </a:rPr>
              <a:t>5</a:t>
            </a:r>
            <a:r>
              <a:rPr lang="zh-CN" altLang="en-US" sz="2400" b="1" i="0" dirty="0" smtClean="0">
                <a:ea typeface="华文中宋" pitchFamily="2" charset="-122"/>
                <a:cs typeface="Times New Roman" pitchFamily="18" charset="0"/>
              </a:rPr>
              <a:t>导</a:t>
            </a:r>
            <a:r>
              <a:rPr lang="zh-CN" altLang="en-US" sz="2400" b="1" i="0" dirty="0">
                <a:ea typeface="华文中宋" pitchFamily="2" charset="-122"/>
                <a:cs typeface="Times New Roman" pitchFamily="18" charset="0"/>
              </a:rPr>
              <a:t>通</a:t>
            </a:r>
          </a:p>
        </p:txBody>
      </p:sp>
      <p:grpSp>
        <p:nvGrpSpPr>
          <p:cNvPr id="244" name="Group 10"/>
          <p:cNvGrpSpPr>
            <a:grpSpLocks/>
          </p:cNvGrpSpPr>
          <p:nvPr/>
        </p:nvGrpSpPr>
        <p:grpSpPr bwMode="auto">
          <a:xfrm>
            <a:off x="2133881" y="2915344"/>
            <a:ext cx="3079596" cy="1179461"/>
            <a:chOff x="1447" y="1024"/>
            <a:chExt cx="2135" cy="1571"/>
          </a:xfrm>
        </p:grpSpPr>
        <p:grpSp>
          <p:nvGrpSpPr>
            <p:cNvPr id="245" name="Group 11"/>
            <p:cNvGrpSpPr>
              <a:grpSpLocks/>
            </p:cNvGrpSpPr>
            <p:nvPr/>
          </p:nvGrpSpPr>
          <p:grpSpPr bwMode="auto">
            <a:xfrm>
              <a:off x="1606" y="1024"/>
              <a:ext cx="1976" cy="953"/>
              <a:chOff x="1606" y="1024"/>
              <a:chExt cx="1976" cy="953"/>
            </a:xfrm>
          </p:grpSpPr>
          <p:sp>
            <p:nvSpPr>
              <p:cNvPr id="247" name="AutoShape 12"/>
              <p:cNvSpPr>
                <a:spLocks/>
              </p:cNvSpPr>
              <p:nvPr/>
            </p:nvSpPr>
            <p:spPr bwMode="auto">
              <a:xfrm rot="18679154">
                <a:off x="2520" y="362"/>
                <a:ext cx="400" cy="1724"/>
              </a:xfrm>
              <a:prstGeom prst="leftBrace">
                <a:avLst>
                  <a:gd name="adj1" fmla="val 52966"/>
                  <a:gd name="adj2" fmla="val 49389"/>
                </a:avLst>
              </a:prstGeom>
              <a:noFill/>
              <a:ln w="38100">
                <a:solidFill>
                  <a:srgbClr val="FF0000"/>
                </a:solidFill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 useBgFill="1">
            <p:nvSpPr>
              <p:cNvPr id="248" name="Oval 13"/>
              <p:cNvSpPr>
                <a:spLocks noChangeArrowheads="1"/>
              </p:cNvSpPr>
              <p:nvPr/>
            </p:nvSpPr>
            <p:spPr bwMode="auto">
              <a:xfrm>
                <a:off x="1606" y="1341"/>
                <a:ext cx="1212" cy="636"/>
              </a:xfrm>
              <a:prstGeom prst="ellipse">
                <a:avLst/>
              </a:prstGeom>
              <a:ln w="38100">
                <a:solidFill>
                  <a:srgbClr val="FF0000"/>
                </a:solidFill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三个</a:t>
                </a:r>
                <a:r>
                  <a:rPr kumimoji="0" lang="en-US" altLang="zh-CN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PN</a:t>
                </a:r>
                <a:r>
                  <a:rPr kumimoji="0" lang="zh-CN" altLang="en-US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结</a:t>
                </a:r>
              </a:p>
            </p:txBody>
          </p:sp>
        </p:grpSp>
        <p:sp useBgFill="1">
          <p:nvSpPr>
            <p:cNvPr id="246" name="Oval 14"/>
            <p:cNvSpPr>
              <a:spLocks noChangeArrowheads="1"/>
            </p:cNvSpPr>
            <p:nvPr/>
          </p:nvSpPr>
          <p:spPr bwMode="auto">
            <a:xfrm>
              <a:off x="1447" y="1957"/>
              <a:ext cx="1422" cy="638"/>
            </a:xfrm>
            <a:prstGeom prst="ellipse">
              <a:avLst/>
            </a:prstGeom>
            <a:ln w="38100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rPr>
                <a:t>导通需</a:t>
              </a: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rPr>
                <a:t>2.1V</a:t>
              </a:r>
            </a:p>
          </p:txBody>
        </p:sp>
      </p:grpSp>
      <p:sp>
        <p:nvSpPr>
          <p:cNvPr id="249" name="Rectangle 117"/>
          <p:cNvSpPr>
            <a:spLocks noChangeArrowheads="1"/>
          </p:cNvSpPr>
          <p:nvPr/>
        </p:nvSpPr>
        <p:spPr bwMode="auto">
          <a:xfrm>
            <a:off x="3650615" y="1354455"/>
            <a:ext cx="5613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400" b="1" i="0" dirty="0">
                <a:solidFill>
                  <a:srgbClr val="FF3300"/>
                </a:solidFill>
                <a:ea typeface="华文中宋" pitchFamily="2" charset="-122"/>
                <a:cs typeface="Times New Roman" pitchFamily="18" charset="0"/>
              </a:rPr>
              <a:t>5V</a:t>
            </a:r>
          </a:p>
        </p:txBody>
      </p:sp>
      <p:grpSp>
        <p:nvGrpSpPr>
          <p:cNvPr id="252" name="组合 251"/>
          <p:cNvGrpSpPr/>
          <p:nvPr/>
        </p:nvGrpSpPr>
        <p:grpSpPr>
          <a:xfrm>
            <a:off x="3251200" y="1818640"/>
            <a:ext cx="2133600" cy="1960880"/>
            <a:chOff x="3251200" y="1818640"/>
            <a:chExt cx="2133600" cy="1960880"/>
          </a:xfrm>
        </p:grpSpPr>
        <p:sp>
          <p:nvSpPr>
            <p:cNvPr id="250" name="矩形 249"/>
            <p:cNvSpPr/>
            <p:nvPr/>
          </p:nvSpPr>
          <p:spPr>
            <a:xfrm>
              <a:off x="3251200" y="1818640"/>
              <a:ext cx="751840" cy="822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/>
            <p:cNvSpPr/>
            <p:nvPr/>
          </p:nvSpPr>
          <p:spPr>
            <a:xfrm>
              <a:off x="4632960" y="3037840"/>
              <a:ext cx="751840" cy="741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 autoUpdateAnimBg="0"/>
      <p:bldP spid="211" grpId="0" autoUpdateAnimBg="0"/>
      <p:bldP spid="212" grpId="0" autoUpdateAnimBg="0"/>
      <p:bldP spid="224" grpId="0" animBg="1"/>
      <p:bldP spid="225" grpId="0" animBg="1"/>
      <p:bldP spid="226" grpId="0" animBg="1" autoUpdateAnimBg="0"/>
      <p:bldP spid="243" grpId="0" animBg="1" autoUpdateAnimBg="0"/>
      <p:bldP spid="249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5528" y="429895"/>
            <a:ext cx="4054792" cy="4161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7" descr="ph7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6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8" descr="ph7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549275"/>
            <a:ext cx="7556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8" name="Group 82"/>
          <p:cNvGrpSpPr>
            <a:grpSpLocks/>
          </p:cNvGrpSpPr>
          <p:nvPr/>
        </p:nvGrpSpPr>
        <p:grpSpPr bwMode="auto">
          <a:xfrm>
            <a:off x="1524635" y="1967086"/>
            <a:ext cx="860425" cy="739587"/>
            <a:chOff x="298" y="2027"/>
            <a:chExt cx="542" cy="528"/>
          </a:xfrm>
        </p:grpSpPr>
        <p:sp>
          <p:nvSpPr>
            <p:cNvPr id="159" name="AutoShape 83"/>
            <p:cNvSpPr>
              <a:spLocks/>
            </p:cNvSpPr>
            <p:nvPr/>
          </p:nvSpPr>
          <p:spPr bwMode="auto">
            <a:xfrm>
              <a:off x="746" y="2063"/>
              <a:ext cx="51" cy="206"/>
            </a:xfrm>
            <a:prstGeom prst="leftBrace">
              <a:avLst>
                <a:gd name="adj1" fmla="val 70833"/>
                <a:gd name="adj2" fmla="val 50000"/>
              </a:avLst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60" name="Text Box 84"/>
            <p:cNvSpPr txBox="1">
              <a:spLocks noChangeArrowheads="1"/>
            </p:cNvSpPr>
            <p:nvPr/>
          </p:nvSpPr>
          <p:spPr bwMode="auto">
            <a:xfrm>
              <a:off x="408" y="2027"/>
              <a:ext cx="340" cy="28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b="1" i="0" dirty="0">
                  <a:solidFill>
                    <a:schemeClr val="tx2"/>
                  </a:solidFill>
                  <a:ea typeface="华文中宋" pitchFamily="2" charset="-122"/>
                  <a:cs typeface="Times New Roman" pitchFamily="18" charset="0"/>
                </a:rPr>
                <a:t>“1”</a:t>
              </a:r>
            </a:p>
          </p:txBody>
        </p:sp>
        <p:sp>
          <p:nvSpPr>
            <p:cNvPr id="161" name="Text Box 85"/>
            <p:cNvSpPr txBox="1">
              <a:spLocks noChangeArrowheads="1"/>
            </p:cNvSpPr>
            <p:nvPr/>
          </p:nvSpPr>
          <p:spPr bwMode="auto">
            <a:xfrm>
              <a:off x="298" y="2269"/>
              <a:ext cx="542" cy="28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b="1" i="0" dirty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(3.6V)</a:t>
              </a:r>
              <a:endParaRPr lang="en-US" altLang="zh-CN" b="1" i="0" dirty="0">
                <a:solidFill>
                  <a:srgbClr val="FFFF00"/>
                </a:solidFill>
                <a:ea typeface="华文中宋" pitchFamily="2" charset="-122"/>
                <a:cs typeface="Times New Roman" pitchFamily="18" charset="0"/>
              </a:endParaRPr>
            </a:p>
          </p:txBody>
        </p:sp>
      </p:grpSp>
      <p:sp>
        <p:nvSpPr>
          <p:cNvPr id="162" name="Text Box 86"/>
          <p:cNvSpPr txBox="1">
            <a:spLocks noChangeArrowheads="1"/>
          </p:cNvSpPr>
          <p:nvPr/>
        </p:nvSpPr>
        <p:spPr bwMode="auto">
          <a:xfrm>
            <a:off x="739830" y="153988"/>
            <a:ext cx="579120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(2)  </a:t>
            </a:r>
            <a:r>
              <a:rPr lang="zh-CN" altLang="en-US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输入全为高电平“</a:t>
            </a:r>
            <a:r>
              <a:rPr lang="en-US" altLang="zh-CN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1”(3.6V)</a:t>
            </a:r>
            <a:r>
              <a:rPr lang="zh-CN" altLang="en-US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时</a:t>
            </a:r>
          </a:p>
        </p:txBody>
      </p:sp>
      <p:grpSp>
        <p:nvGrpSpPr>
          <p:cNvPr id="163" name="Group 88"/>
          <p:cNvGrpSpPr>
            <a:grpSpLocks/>
          </p:cNvGrpSpPr>
          <p:nvPr/>
        </p:nvGrpSpPr>
        <p:grpSpPr bwMode="auto">
          <a:xfrm>
            <a:off x="2431288" y="866720"/>
            <a:ext cx="595313" cy="1366838"/>
            <a:chOff x="1995" y="1107"/>
            <a:chExt cx="375" cy="861"/>
          </a:xfrm>
        </p:grpSpPr>
        <p:sp>
          <p:nvSpPr>
            <p:cNvPr id="164" name="Line 89"/>
            <p:cNvSpPr>
              <a:spLocks noChangeShapeType="1"/>
            </p:cNvSpPr>
            <p:nvPr/>
          </p:nvSpPr>
          <p:spPr bwMode="auto">
            <a:xfrm>
              <a:off x="2304" y="1107"/>
              <a:ext cx="0" cy="658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66" name="Line 91"/>
            <p:cNvSpPr>
              <a:spLocks noChangeShapeType="1"/>
            </p:cNvSpPr>
            <p:nvPr/>
          </p:nvSpPr>
          <p:spPr bwMode="auto">
            <a:xfrm flipH="1">
              <a:off x="2257" y="1806"/>
              <a:ext cx="113" cy="117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67" name="Line 92"/>
            <p:cNvSpPr>
              <a:spLocks noChangeShapeType="1"/>
            </p:cNvSpPr>
            <p:nvPr/>
          </p:nvSpPr>
          <p:spPr bwMode="auto">
            <a:xfrm flipH="1" flipV="1">
              <a:off x="2001" y="1968"/>
              <a:ext cx="249" cy="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69" name="Line 94"/>
            <p:cNvSpPr>
              <a:spLocks noChangeShapeType="1"/>
            </p:cNvSpPr>
            <p:nvPr/>
          </p:nvSpPr>
          <p:spPr bwMode="auto">
            <a:xfrm flipH="1">
              <a:off x="2203" y="1791"/>
              <a:ext cx="101" cy="105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70" name="Line 95"/>
            <p:cNvSpPr>
              <a:spLocks noChangeShapeType="1"/>
            </p:cNvSpPr>
            <p:nvPr/>
          </p:nvSpPr>
          <p:spPr bwMode="auto">
            <a:xfrm flipH="1">
              <a:off x="1998" y="1917"/>
              <a:ext cx="204" cy="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grpSp>
          <p:nvGrpSpPr>
            <p:cNvPr id="171" name="Group 96"/>
            <p:cNvGrpSpPr>
              <a:grpSpLocks/>
            </p:cNvGrpSpPr>
            <p:nvPr/>
          </p:nvGrpSpPr>
          <p:grpSpPr bwMode="auto">
            <a:xfrm>
              <a:off x="1995" y="1785"/>
              <a:ext cx="246" cy="87"/>
              <a:chOff x="1755" y="1641"/>
              <a:chExt cx="246" cy="87"/>
            </a:xfrm>
          </p:grpSpPr>
          <p:sp>
            <p:nvSpPr>
              <p:cNvPr id="173" name="Line 98"/>
              <p:cNvSpPr>
                <a:spLocks noChangeShapeType="1"/>
              </p:cNvSpPr>
              <p:nvPr/>
            </p:nvSpPr>
            <p:spPr bwMode="auto">
              <a:xfrm flipH="1">
                <a:off x="1912" y="1641"/>
                <a:ext cx="89" cy="75"/>
              </a:xfrm>
              <a:prstGeom prst="line">
                <a:avLst/>
              </a:prstGeom>
              <a:noFill/>
              <a:ln w="28575">
                <a:solidFill>
                  <a:srgbClr val="CC0099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74" name="Line 99"/>
              <p:cNvSpPr>
                <a:spLocks noChangeShapeType="1"/>
              </p:cNvSpPr>
              <p:nvPr/>
            </p:nvSpPr>
            <p:spPr bwMode="auto">
              <a:xfrm flipH="1">
                <a:off x="1755" y="1728"/>
                <a:ext cx="181" cy="0"/>
              </a:xfrm>
              <a:prstGeom prst="line">
                <a:avLst/>
              </a:prstGeom>
              <a:noFill/>
              <a:ln w="28575">
                <a:solidFill>
                  <a:srgbClr val="CC0099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</p:grpSp>
      </p:grpSp>
      <p:sp>
        <p:nvSpPr>
          <p:cNvPr id="175" name="AutoShape 100" descr="70%"/>
          <p:cNvSpPr>
            <a:spLocks noChangeArrowheads="1"/>
          </p:cNvSpPr>
          <p:nvPr/>
        </p:nvSpPr>
        <p:spPr bwMode="auto">
          <a:xfrm>
            <a:off x="1156137" y="1066800"/>
            <a:ext cx="990493" cy="541283"/>
          </a:xfrm>
          <a:prstGeom prst="wedgeEllipseCallout">
            <a:avLst>
              <a:gd name="adj1" fmla="val 117046"/>
              <a:gd name="adj2" fmla="val 96356"/>
            </a:avLst>
          </a:prstGeom>
          <a:pattFill prst="pct70">
            <a:fgClr>
              <a:srgbClr val="FFCC00"/>
            </a:fgClr>
            <a:bgClr>
              <a:srgbClr val="FFFFFF"/>
            </a:bgClr>
          </a:pattFill>
          <a:ln w="28575">
            <a:solidFill>
              <a:srgbClr val="FFCC00"/>
            </a:solidFill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i="0" dirty="0">
                <a:solidFill>
                  <a:schemeClr val="accent2"/>
                </a:solidFill>
                <a:ea typeface="华文中宋" pitchFamily="2" charset="-122"/>
                <a:cs typeface="Times New Roman" pitchFamily="18" charset="0"/>
              </a:rPr>
              <a:t>4.3V</a:t>
            </a:r>
          </a:p>
        </p:txBody>
      </p:sp>
      <p:sp>
        <p:nvSpPr>
          <p:cNvPr id="176" name="Rectangle 101"/>
          <p:cNvSpPr>
            <a:spLocks noChangeArrowheads="1"/>
          </p:cNvSpPr>
          <p:nvPr/>
        </p:nvSpPr>
        <p:spPr bwMode="auto">
          <a:xfrm>
            <a:off x="3685409" y="4571837"/>
            <a:ext cx="281940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 eaLnBrk="0" hangingPunct="0">
              <a:defRPr/>
            </a:pPr>
            <a:r>
              <a:rPr lang="en-US" altLang="zh-CN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2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、</a:t>
            </a:r>
            <a:r>
              <a:rPr lang="en-US" altLang="zh-CN" sz="2800" b="1" i="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5</a:t>
            </a:r>
            <a:r>
              <a:rPr lang="zh-CN" altLang="zh-CN" sz="2800" b="1" i="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饱和</a:t>
            </a:r>
            <a:r>
              <a:rPr lang="zh-CN" altLang="zh-CN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导通</a:t>
            </a:r>
            <a:endParaRPr lang="zh-CN" altLang="en-US" sz="2800" b="1" i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177" name="AutoShape 102" descr="蓝色砂纸"/>
          <p:cNvSpPr>
            <a:spLocks noChangeArrowheads="1"/>
          </p:cNvSpPr>
          <p:nvPr/>
        </p:nvSpPr>
        <p:spPr bwMode="auto">
          <a:xfrm>
            <a:off x="809296" y="935421"/>
            <a:ext cx="1425152" cy="649188"/>
          </a:xfrm>
          <a:prstGeom prst="wedgeEllipseCallout">
            <a:avLst>
              <a:gd name="adj1" fmla="val 86620"/>
              <a:gd name="adj2" fmla="val 90866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2857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i="0" dirty="0">
                <a:solidFill>
                  <a:schemeClr val="accent2"/>
                </a:solidFill>
                <a:ea typeface="华文中宋" pitchFamily="2" charset="-122"/>
                <a:cs typeface="Times New Roman" pitchFamily="18" charset="0"/>
              </a:rPr>
              <a:t>钳位</a:t>
            </a:r>
            <a:r>
              <a:rPr lang="en-US" altLang="zh-CN" sz="2400" b="1" i="0" dirty="0">
                <a:solidFill>
                  <a:schemeClr val="accent2"/>
                </a:solidFill>
                <a:ea typeface="华文中宋" pitchFamily="2" charset="-122"/>
                <a:cs typeface="Times New Roman" pitchFamily="18" charset="0"/>
              </a:rPr>
              <a:t>2.1V</a:t>
            </a:r>
            <a:endParaRPr lang="en-US" altLang="zh-CN" sz="2400" b="1" i="0" dirty="0">
              <a:solidFill>
                <a:schemeClr val="bg1"/>
              </a:solidFill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178" name="AutoShape 103" descr="新闻纸"/>
          <p:cNvSpPr>
            <a:spLocks noChangeArrowheads="1"/>
          </p:cNvSpPr>
          <p:nvPr/>
        </p:nvSpPr>
        <p:spPr bwMode="auto">
          <a:xfrm flipV="1">
            <a:off x="378372" y="1594944"/>
            <a:ext cx="1593185" cy="649188"/>
          </a:xfrm>
          <a:prstGeom prst="wedgeEllipseCallout">
            <a:avLst>
              <a:gd name="adj1" fmla="val 74191"/>
              <a:gd name="adj2" fmla="val -28937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2857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rot="10800000" wrap="none" anchor="ctr">
            <a:no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 i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E</a:t>
            </a:r>
            <a:r>
              <a:rPr lang="zh-CN" altLang="en-US" sz="2400" b="1" i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结反偏</a:t>
            </a:r>
          </a:p>
        </p:txBody>
      </p:sp>
      <p:grpSp>
        <p:nvGrpSpPr>
          <p:cNvPr id="180" name="Group 105"/>
          <p:cNvGrpSpPr>
            <a:grpSpLocks/>
          </p:cNvGrpSpPr>
          <p:nvPr/>
        </p:nvGrpSpPr>
        <p:grpSpPr bwMode="auto">
          <a:xfrm>
            <a:off x="5450052" y="2523776"/>
            <a:ext cx="1133475" cy="874713"/>
            <a:chOff x="4373" y="2064"/>
            <a:chExt cx="714" cy="551"/>
          </a:xfrm>
        </p:grpSpPr>
        <p:sp>
          <p:nvSpPr>
            <p:cNvPr id="181" name="Text Box 106"/>
            <p:cNvSpPr txBox="1">
              <a:spLocks noChangeArrowheads="1"/>
            </p:cNvSpPr>
            <p:nvPr/>
          </p:nvSpPr>
          <p:spPr bwMode="auto">
            <a:xfrm>
              <a:off x="4512" y="2064"/>
              <a:ext cx="431" cy="3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i="0" dirty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“0”</a:t>
              </a:r>
            </a:p>
          </p:txBody>
        </p:sp>
        <p:sp>
          <p:nvSpPr>
            <p:cNvPr id="182" name="Text Box 107"/>
            <p:cNvSpPr txBox="1">
              <a:spLocks noChangeArrowheads="1"/>
            </p:cNvSpPr>
            <p:nvPr/>
          </p:nvSpPr>
          <p:spPr bwMode="auto">
            <a:xfrm>
              <a:off x="4373" y="2285"/>
              <a:ext cx="714" cy="3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i="0" dirty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(0.3V)</a:t>
              </a:r>
            </a:p>
          </p:txBody>
        </p:sp>
      </p:grpSp>
      <p:sp>
        <p:nvSpPr>
          <p:cNvPr id="183" name="Line 108"/>
          <p:cNvSpPr>
            <a:spLocks noChangeShapeType="1"/>
          </p:cNvSpPr>
          <p:nvPr/>
        </p:nvSpPr>
        <p:spPr bwMode="auto">
          <a:xfrm rot="5400000">
            <a:off x="5329132" y="2788299"/>
            <a:ext cx="0" cy="2520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 sz="2800" i="0"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184" name="Line 109"/>
          <p:cNvSpPr>
            <a:spLocks noChangeShapeType="1"/>
          </p:cNvSpPr>
          <p:nvPr/>
        </p:nvSpPr>
        <p:spPr bwMode="auto">
          <a:xfrm rot="5400000">
            <a:off x="4469197" y="3658519"/>
            <a:ext cx="1447800" cy="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zh-CN" altLang="en-US" sz="2800" i="0"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185" name="Rectangle 110"/>
          <p:cNvSpPr>
            <a:spLocks noChangeArrowheads="1"/>
          </p:cNvSpPr>
          <p:nvPr/>
        </p:nvSpPr>
        <p:spPr bwMode="auto">
          <a:xfrm>
            <a:off x="5545782" y="3423822"/>
            <a:ext cx="1752600" cy="954107"/>
          </a:xfrm>
          <a:prstGeom prst="rect">
            <a:avLst/>
          </a:prstGeom>
          <a:noFill/>
          <a:ln w="38100" cap="sq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 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负载电流（灌电流）</a:t>
            </a:r>
          </a:p>
        </p:txBody>
      </p:sp>
      <p:sp>
        <p:nvSpPr>
          <p:cNvPr id="186" name="Rectangle 111" descr="40%"/>
          <p:cNvSpPr>
            <a:spLocks noChangeArrowheads="1"/>
          </p:cNvSpPr>
          <p:nvPr/>
        </p:nvSpPr>
        <p:spPr bwMode="auto">
          <a:xfrm>
            <a:off x="650766" y="3957320"/>
            <a:ext cx="2743200" cy="954107"/>
          </a:xfrm>
          <a:prstGeom prst="rect">
            <a:avLst/>
          </a:prstGeom>
          <a:pattFill prst="pct40">
            <a:fgClr>
              <a:srgbClr val="FFCCFF"/>
            </a:fgClr>
            <a:bgClr>
              <a:srgbClr val="FFFFFF"/>
            </a:bgClr>
          </a:pattFill>
          <a:ln w="2857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spcBef>
                <a:spcPts val="0"/>
              </a:spcBef>
              <a:defRPr/>
            </a:pP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输入全高</a:t>
            </a:r>
            <a:r>
              <a:rPr lang="zh-CN" altLang="en-US" sz="2800" b="1" i="0" dirty="0">
                <a:solidFill>
                  <a:srgbClr val="FF3300"/>
                </a:solidFill>
                <a:ea typeface="华文中宋" pitchFamily="2" charset="-122"/>
                <a:cs typeface="Times New Roman" pitchFamily="18" charset="0"/>
              </a:rPr>
              <a:t>“</a:t>
            </a:r>
            <a:r>
              <a:rPr lang="en-US" altLang="zh-CN" sz="2800" b="1" i="0" dirty="0">
                <a:solidFill>
                  <a:srgbClr val="FF3300"/>
                </a:solidFill>
                <a:ea typeface="华文中宋" pitchFamily="2" charset="-122"/>
                <a:cs typeface="Times New Roman" pitchFamily="18" charset="0"/>
              </a:rPr>
              <a:t>1</a:t>
            </a:r>
            <a:r>
              <a:rPr lang="en-US" altLang="zh-CN" sz="2800" b="1" i="0" dirty="0" smtClean="0">
                <a:solidFill>
                  <a:srgbClr val="FF3300"/>
                </a:solidFill>
                <a:ea typeface="华文中宋" pitchFamily="2" charset="-122"/>
                <a:cs typeface="Times New Roman" pitchFamily="18" charset="0"/>
              </a:rPr>
              <a:t>”,</a:t>
            </a:r>
          </a:p>
          <a:p>
            <a:pPr algn="l">
              <a:spcBef>
                <a:spcPts val="0"/>
              </a:spcBef>
              <a:defRPr/>
            </a:pPr>
            <a:r>
              <a:rPr lang="zh-CN" altLang="en-US" sz="2800" b="1" i="0" dirty="0" smtClean="0">
                <a:ea typeface="华文中宋" pitchFamily="2" charset="-122"/>
                <a:cs typeface="Times New Roman" pitchFamily="18" charset="0"/>
              </a:rPr>
              <a:t>输出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为低</a:t>
            </a:r>
            <a:r>
              <a:rPr lang="zh-CN" altLang="en-US" sz="2800" b="1" i="0" dirty="0">
                <a:solidFill>
                  <a:srgbClr val="FF3300"/>
                </a:solidFill>
                <a:ea typeface="华文中宋" pitchFamily="2" charset="-122"/>
                <a:cs typeface="Times New Roman" pitchFamily="18" charset="0"/>
              </a:rPr>
              <a:t>“</a:t>
            </a:r>
            <a:r>
              <a:rPr lang="en-US" altLang="zh-CN" sz="2800" b="1" i="0" dirty="0">
                <a:solidFill>
                  <a:srgbClr val="FF3300"/>
                </a:solidFill>
                <a:ea typeface="华文中宋" pitchFamily="2" charset="-122"/>
                <a:cs typeface="Times New Roman" pitchFamily="18" charset="0"/>
              </a:rPr>
              <a:t>0”</a:t>
            </a:r>
            <a:endParaRPr lang="en-US" altLang="zh-CN" sz="2800" b="1" i="0" dirty="0"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187" name="Rectangle 113"/>
          <p:cNvSpPr>
            <a:spLocks noChangeArrowheads="1"/>
          </p:cNvSpPr>
          <p:nvPr/>
        </p:nvSpPr>
        <p:spPr bwMode="auto">
          <a:xfrm>
            <a:off x="3687128" y="1319530"/>
            <a:ext cx="5613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400" b="1" i="0" dirty="0">
                <a:solidFill>
                  <a:srgbClr val="FF3300"/>
                </a:solidFill>
                <a:ea typeface="华文中宋" pitchFamily="2" charset="-122"/>
                <a:cs typeface="Times New Roman" pitchFamily="18" charset="0"/>
              </a:rPr>
              <a:t>1V</a:t>
            </a:r>
          </a:p>
        </p:txBody>
      </p:sp>
      <p:pic>
        <p:nvPicPr>
          <p:cNvPr id="188" name="Picture 8" descr="ph7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549275"/>
            <a:ext cx="7556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0" name="Group 93"/>
          <p:cNvGrpSpPr>
            <a:grpSpLocks/>
          </p:cNvGrpSpPr>
          <p:nvPr/>
        </p:nvGrpSpPr>
        <p:grpSpPr bwMode="auto">
          <a:xfrm>
            <a:off x="2471071" y="2812633"/>
            <a:ext cx="2503872" cy="1072152"/>
            <a:chOff x="808" y="1388"/>
            <a:chExt cx="1633" cy="1052"/>
          </a:xfrm>
        </p:grpSpPr>
        <p:sp>
          <p:nvSpPr>
            <p:cNvPr id="191" name="AutoShape 94"/>
            <p:cNvSpPr>
              <a:spLocks/>
            </p:cNvSpPr>
            <p:nvPr/>
          </p:nvSpPr>
          <p:spPr bwMode="auto">
            <a:xfrm rot="18679136">
              <a:off x="1411" y="902"/>
              <a:ext cx="544" cy="1516"/>
            </a:xfrm>
            <a:prstGeom prst="leftBrace">
              <a:avLst>
                <a:gd name="adj1" fmla="val 52966"/>
                <a:gd name="adj2" fmla="val 49389"/>
              </a:avLst>
            </a:prstGeom>
            <a:noFill/>
            <a:ln w="38100">
              <a:solidFill>
                <a:srgbClr val="FF0000"/>
              </a:solidFill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 useBgFill="1">
          <p:nvSpPr>
            <p:cNvPr id="192" name="Oval 95"/>
            <p:cNvSpPr>
              <a:spLocks noChangeArrowheads="1"/>
            </p:cNvSpPr>
            <p:nvPr/>
          </p:nvSpPr>
          <p:spPr bwMode="auto">
            <a:xfrm>
              <a:off x="808" y="1869"/>
              <a:ext cx="1050" cy="571"/>
            </a:xfrm>
            <a:prstGeom prst="ellipse">
              <a:avLst/>
            </a:prstGeom>
            <a:ln w="38100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algn="ctr"/>
              <a:r>
                <a:rPr lang="zh-CN" altLang="en-US" sz="2800" b="1" i="0">
                  <a:ea typeface="华文中宋" pitchFamily="2" charset="-122"/>
                  <a:cs typeface="Times New Roman" pitchFamily="18" charset="0"/>
                </a:rPr>
                <a:t>全导通</a:t>
              </a:r>
            </a:p>
          </p:txBody>
        </p:sp>
      </p:grpSp>
      <p:sp>
        <p:nvSpPr>
          <p:cNvPr id="193" name="矩形 192"/>
          <p:cNvSpPr/>
          <p:nvPr/>
        </p:nvSpPr>
        <p:spPr>
          <a:xfrm>
            <a:off x="4622800" y="1686560"/>
            <a:ext cx="1005840" cy="792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AutoShape 104"/>
          <p:cNvSpPr>
            <a:spLocks noChangeArrowheads="1"/>
          </p:cNvSpPr>
          <p:nvPr/>
        </p:nvSpPr>
        <p:spPr bwMode="auto">
          <a:xfrm>
            <a:off x="5945878" y="1235722"/>
            <a:ext cx="990600" cy="609600"/>
          </a:xfrm>
          <a:prstGeom prst="wedgeEllipseCallout">
            <a:avLst>
              <a:gd name="adj1" fmla="val -112981"/>
              <a:gd name="adj2" fmla="val 70051"/>
            </a:avLst>
          </a:prstGeom>
          <a:solidFill>
            <a:srgbClr val="FFFF99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中宋" pitchFamily="2" charset="-122"/>
                <a:cs typeface="Times New Roman" pitchFamily="18" charset="0"/>
              </a:rPr>
              <a:t>截止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utoUpdateAnimBg="0"/>
      <p:bldP spid="175" grpId="0" animBg="1" autoUpdateAnimBg="0"/>
      <p:bldP spid="176" grpId="0" autoUpdateAnimBg="0"/>
      <p:bldP spid="177" grpId="0" animBg="1" autoUpdateAnimBg="0"/>
      <p:bldP spid="178" grpId="0" animBg="1" autoUpdateAnimBg="0"/>
      <p:bldP spid="183" grpId="0" animBg="1"/>
      <p:bldP spid="184" grpId="0" animBg="1"/>
      <p:bldP spid="185" grpId="0" autoUpdateAnimBg="0"/>
      <p:bldP spid="186" grpId="0" animBg="1" autoUpdateAnimBg="0"/>
      <p:bldP spid="187" grpId="0" autoUpdateAnimBg="0"/>
      <p:bldP spid="193" grpId="0" animBg="1"/>
      <p:bldP spid="179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h7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6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8" descr="ph7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549275"/>
            <a:ext cx="7556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5" name="Group 2"/>
          <p:cNvGrpSpPr>
            <a:grpSpLocks/>
          </p:cNvGrpSpPr>
          <p:nvPr/>
        </p:nvGrpSpPr>
        <p:grpSpPr bwMode="auto">
          <a:xfrm>
            <a:off x="4018280" y="2112645"/>
            <a:ext cx="3048000" cy="2362200"/>
            <a:chOff x="2304" y="2160"/>
            <a:chExt cx="1488" cy="1488"/>
          </a:xfrm>
        </p:grpSpPr>
        <p:sp>
          <p:nvSpPr>
            <p:cNvPr id="96" name="AutoShape 3"/>
            <p:cNvSpPr>
              <a:spLocks/>
            </p:cNvSpPr>
            <p:nvPr/>
          </p:nvSpPr>
          <p:spPr bwMode="auto">
            <a:xfrm>
              <a:off x="2304" y="2160"/>
              <a:ext cx="48" cy="1488"/>
            </a:xfrm>
            <a:prstGeom prst="rightBrace">
              <a:avLst>
                <a:gd name="adj1" fmla="val 258333"/>
                <a:gd name="adj2" fmla="val 50000"/>
              </a:avLst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97" name="Text Box 4"/>
            <p:cNvSpPr txBox="1">
              <a:spLocks noChangeArrowheads="1"/>
            </p:cNvSpPr>
            <p:nvPr/>
          </p:nvSpPr>
          <p:spPr bwMode="auto">
            <a:xfrm>
              <a:off x="2448" y="2736"/>
              <a:ext cx="134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有“</a:t>
              </a: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0”</a:t>
              </a: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出“</a:t>
              </a: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1”</a:t>
              </a:r>
            </a:p>
          </p:txBody>
        </p:sp>
      </p:grpSp>
      <p:grpSp>
        <p:nvGrpSpPr>
          <p:cNvPr id="98" name="Group 5"/>
          <p:cNvGrpSpPr>
            <a:grpSpLocks/>
          </p:cNvGrpSpPr>
          <p:nvPr/>
        </p:nvGrpSpPr>
        <p:grpSpPr bwMode="auto">
          <a:xfrm>
            <a:off x="3942080" y="4598670"/>
            <a:ext cx="2757488" cy="523875"/>
            <a:chOff x="2304" y="3696"/>
            <a:chExt cx="1737" cy="330"/>
          </a:xfrm>
        </p:grpSpPr>
        <p:sp>
          <p:nvSpPr>
            <p:cNvPr id="99" name="Line 6"/>
            <p:cNvSpPr>
              <a:spLocks noChangeShapeType="1"/>
            </p:cNvSpPr>
            <p:nvPr/>
          </p:nvSpPr>
          <p:spPr bwMode="auto">
            <a:xfrm flipH="1">
              <a:off x="2304" y="3840"/>
              <a:ext cx="24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00" name="Rectangle 7"/>
            <p:cNvSpPr>
              <a:spLocks noChangeArrowheads="1"/>
            </p:cNvSpPr>
            <p:nvPr/>
          </p:nvSpPr>
          <p:spPr bwMode="auto">
            <a:xfrm>
              <a:off x="2592" y="3696"/>
              <a:ext cx="144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全“</a:t>
              </a: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1”</a:t>
              </a: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出“</a:t>
              </a: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0”</a:t>
              </a:r>
            </a:p>
          </p:txBody>
        </p:sp>
      </p:grpSp>
      <p:sp>
        <p:nvSpPr>
          <p:cNvPr id="101" name="AutoShape 8"/>
          <p:cNvSpPr>
            <a:spLocks/>
          </p:cNvSpPr>
          <p:nvPr/>
        </p:nvSpPr>
        <p:spPr bwMode="auto">
          <a:xfrm>
            <a:off x="6748780" y="3273108"/>
            <a:ext cx="180000" cy="1692000"/>
          </a:xfrm>
          <a:prstGeom prst="rightBrace">
            <a:avLst>
              <a:gd name="adj1" fmla="val 43750"/>
              <a:gd name="adj2" fmla="val 50000"/>
            </a:avLst>
          </a:prstGeom>
          <a:noFill/>
          <a:ln w="38100" cap="sq">
            <a:solidFill>
              <a:srgbClr val="000099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102" name="Text Box 9"/>
          <p:cNvSpPr txBox="1">
            <a:spLocks noChangeArrowheads="1"/>
          </p:cNvSpPr>
          <p:nvPr/>
        </p:nvSpPr>
        <p:spPr bwMode="auto">
          <a:xfrm>
            <a:off x="6821805" y="3565208"/>
            <a:ext cx="2133600" cy="1066800"/>
          </a:xfrm>
          <a:prstGeom prst="rect">
            <a:avLst/>
          </a:prstGeom>
          <a:noFill/>
          <a:ln w="38100" cap="sq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2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“</a:t>
            </a:r>
            <a:r>
              <a:rPr lang="zh-CN" altLang="en-US" sz="32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与非”逻辑关系</a:t>
            </a:r>
          </a:p>
        </p:txBody>
      </p:sp>
      <p:grpSp>
        <p:nvGrpSpPr>
          <p:cNvPr id="103" name="Group 10"/>
          <p:cNvGrpSpPr>
            <a:grpSpLocks/>
          </p:cNvGrpSpPr>
          <p:nvPr/>
        </p:nvGrpSpPr>
        <p:grpSpPr bwMode="auto">
          <a:xfrm>
            <a:off x="970281" y="817245"/>
            <a:ext cx="3243263" cy="4195763"/>
            <a:chOff x="3072" y="576"/>
            <a:chExt cx="2043" cy="2643"/>
          </a:xfrm>
        </p:grpSpPr>
        <p:grpSp>
          <p:nvGrpSpPr>
            <p:cNvPr id="104" name="Group 11"/>
            <p:cNvGrpSpPr>
              <a:grpSpLocks/>
            </p:cNvGrpSpPr>
            <p:nvPr/>
          </p:nvGrpSpPr>
          <p:grpSpPr bwMode="auto">
            <a:xfrm>
              <a:off x="3264" y="1248"/>
              <a:ext cx="1728" cy="291"/>
              <a:chOff x="3264" y="1248"/>
              <a:chExt cx="1728" cy="291"/>
            </a:xfrm>
          </p:grpSpPr>
          <p:grpSp>
            <p:nvGrpSpPr>
              <p:cNvPr id="160" name="Group 12"/>
              <p:cNvGrpSpPr>
                <a:grpSpLocks/>
              </p:cNvGrpSpPr>
              <p:nvPr/>
            </p:nvGrpSpPr>
            <p:grpSpPr bwMode="auto">
              <a:xfrm>
                <a:off x="3264" y="1248"/>
                <a:ext cx="1296" cy="291"/>
                <a:chOff x="3264" y="1248"/>
                <a:chExt cx="1296" cy="291"/>
              </a:xfrm>
            </p:grpSpPr>
            <p:sp>
              <p:nvSpPr>
                <p:cNvPr id="162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264" y="1248"/>
                  <a:ext cx="288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18"/>
                      </a:solidFill>
                      <a:effectLst/>
                      <a:uLnTx/>
                      <a:uFillTx/>
                      <a:ea typeface="华文中宋" pitchFamily="2" charset="-122"/>
                      <a:cs typeface="Times New Roman" pitchFamily="18" charset="0"/>
                    </a:rPr>
                    <a:t>0</a:t>
                  </a:r>
                </a:p>
              </p:txBody>
            </p:sp>
            <p:sp>
              <p:nvSpPr>
                <p:cNvPr id="163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744" y="1248"/>
                  <a:ext cx="288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18"/>
                      </a:solidFill>
                      <a:effectLst/>
                      <a:uLnTx/>
                      <a:uFillTx/>
                      <a:ea typeface="华文中宋" pitchFamily="2" charset="-122"/>
                      <a:cs typeface="Times New Roman" pitchFamily="18" charset="0"/>
                    </a:rPr>
                    <a:t>0</a:t>
                  </a:r>
                </a:p>
              </p:txBody>
            </p:sp>
            <p:sp>
              <p:nvSpPr>
                <p:cNvPr id="164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272" y="1248"/>
                  <a:ext cx="288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18"/>
                      </a:solidFill>
                      <a:effectLst/>
                      <a:uLnTx/>
                      <a:uFillTx/>
                      <a:ea typeface="华文中宋" pitchFamily="2" charset="-122"/>
                      <a:cs typeface="Times New Roman" pitchFamily="18" charset="0"/>
                    </a:rPr>
                    <a:t>0</a:t>
                  </a:r>
                </a:p>
              </p:txBody>
            </p:sp>
          </p:grpSp>
          <p:sp>
            <p:nvSpPr>
              <p:cNvPr id="161" name="Text Box 16"/>
              <p:cNvSpPr txBox="1">
                <a:spLocks noChangeArrowheads="1"/>
              </p:cNvSpPr>
              <p:nvPr/>
            </p:nvSpPr>
            <p:spPr bwMode="auto">
              <a:xfrm>
                <a:off x="4704" y="1248"/>
                <a:ext cx="288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18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1</a:t>
                </a:r>
              </a:p>
            </p:txBody>
          </p:sp>
        </p:grpSp>
        <p:grpSp>
          <p:nvGrpSpPr>
            <p:cNvPr id="105" name="Group 17"/>
            <p:cNvGrpSpPr>
              <a:grpSpLocks/>
            </p:cNvGrpSpPr>
            <p:nvPr/>
          </p:nvGrpSpPr>
          <p:grpSpPr bwMode="auto">
            <a:xfrm>
              <a:off x="3264" y="1488"/>
              <a:ext cx="1728" cy="291"/>
              <a:chOff x="3264" y="1248"/>
              <a:chExt cx="1728" cy="291"/>
            </a:xfrm>
          </p:grpSpPr>
          <p:grpSp>
            <p:nvGrpSpPr>
              <p:cNvPr id="155" name="Group 18"/>
              <p:cNvGrpSpPr>
                <a:grpSpLocks/>
              </p:cNvGrpSpPr>
              <p:nvPr/>
            </p:nvGrpSpPr>
            <p:grpSpPr bwMode="auto">
              <a:xfrm>
                <a:off x="3264" y="1248"/>
                <a:ext cx="1296" cy="291"/>
                <a:chOff x="3264" y="1248"/>
                <a:chExt cx="1296" cy="291"/>
              </a:xfrm>
            </p:grpSpPr>
            <p:sp>
              <p:nvSpPr>
                <p:cNvPr id="157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264" y="1248"/>
                  <a:ext cx="288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18"/>
                      </a:solidFill>
                      <a:effectLst/>
                      <a:uLnTx/>
                      <a:uFillTx/>
                      <a:ea typeface="华文中宋" pitchFamily="2" charset="-122"/>
                      <a:cs typeface="Times New Roman" pitchFamily="18" charset="0"/>
                    </a:rPr>
                    <a:t>0</a:t>
                  </a:r>
                </a:p>
              </p:txBody>
            </p:sp>
            <p:sp>
              <p:nvSpPr>
                <p:cNvPr id="15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3744" y="1248"/>
                  <a:ext cx="288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18"/>
                      </a:solidFill>
                      <a:effectLst/>
                      <a:uLnTx/>
                      <a:uFillTx/>
                      <a:ea typeface="华文中宋" pitchFamily="2" charset="-122"/>
                      <a:cs typeface="Times New Roman" pitchFamily="18" charset="0"/>
                    </a:rPr>
                    <a:t>0</a:t>
                  </a:r>
                </a:p>
              </p:txBody>
            </p:sp>
            <p:sp>
              <p:nvSpPr>
                <p:cNvPr id="15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272" y="1248"/>
                  <a:ext cx="288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18"/>
                      </a:solidFill>
                      <a:effectLst/>
                      <a:uLnTx/>
                      <a:uFillTx/>
                      <a:ea typeface="华文中宋" pitchFamily="2" charset="-122"/>
                      <a:cs typeface="Times New Roman" pitchFamily="18" charset="0"/>
                    </a:rPr>
                    <a:t>1</a:t>
                  </a:r>
                </a:p>
              </p:txBody>
            </p:sp>
          </p:grpSp>
          <p:sp>
            <p:nvSpPr>
              <p:cNvPr id="156" name="Text Box 22"/>
              <p:cNvSpPr txBox="1">
                <a:spLocks noChangeArrowheads="1"/>
              </p:cNvSpPr>
              <p:nvPr/>
            </p:nvSpPr>
            <p:spPr bwMode="auto">
              <a:xfrm>
                <a:off x="4704" y="1248"/>
                <a:ext cx="288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18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1</a:t>
                </a:r>
              </a:p>
            </p:txBody>
          </p:sp>
        </p:grpSp>
        <p:grpSp>
          <p:nvGrpSpPr>
            <p:cNvPr id="106" name="Group 23"/>
            <p:cNvGrpSpPr>
              <a:grpSpLocks/>
            </p:cNvGrpSpPr>
            <p:nvPr/>
          </p:nvGrpSpPr>
          <p:grpSpPr bwMode="auto">
            <a:xfrm>
              <a:off x="3264" y="1728"/>
              <a:ext cx="1728" cy="1251"/>
              <a:chOff x="3264" y="1728"/>
              <a:chExt cx="1728" cy="1251"/>
            </a:xfrm>
          </p:grpSpPr>
          <p:grpSp>
            <p:nvGrpSpPr>
              <p:cNvPr id="125" name="Group 24"/>
              <p:cNvGrpSpPr>
                <a:grpSpLocks/>
              </p:cNvGrpSpPr>
              <p:nvPr/>
            </p:nvGrpSpPr>
            <p:grpSpPr bwMode="auto">
              <a:xfrm>
                <a:off x="3264" y="2448"/>
                <a:ext cx="1728" cy="291"/>
                <a:chOff x="3264" y="1248"/>
                <a:chExt cx="1728" cy="291"/>
              </a:xfrm>
            </p:grpSpPr>
            <p:grpSp>
              <p:nvGrpSpPr>
                <p:cNvPr id="150" name="Group 25"/>
                <p:cNvGrpSpPr>
                  <a:grpSpLocks/>
                </p:cNvGrpSpPr>
                <p:nvPr/>
              </p:nvGrpSpPr>
              <p:grpSpPr bwMode="auto">
                <a:xfrm>
                  <a:off x="3264" y="1248"/>
                  <a:ext cx="1296" cy="291"/>
                  <a:chOff x="3264" y="1248"/>
                  <a:chExt cx="1296" cy="291"/>
                </a:xfrm>
              </p:grpSpPr>
              <p:sp>
                <p:nvSpPr>
                  <p:cNvPr id="152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1248"/>
                    <a:ext cx="288" cy="2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18"/>
                        </a:solidFill>
                        <a:effectLst/>
                        <a:uLnTx/>
                        <a:uFillTx/>
                        <a:ea typeface="华文中宋" pitchFamily="2" charset="-122"/>
                        <a:cs typeface="Times New Roman" pitchFamily="18" charset="0"/>
                      </a:rPr>
                      <a:t>1</a:t>
                    </a:r>
                  </a:p>
                </p:txBody>
              </p:sp>
              <p:sp>
                <p:nvSpPr>
                  <p:cNvPr id="153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4" y="1248"/>
                    <a:ext cx="288" cy="2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18"/>
                        </a:solidFill>
                        <a:effectLst/>
                        <a:uLnTx/>
                        <a:uFillTx/>
                        <a:ea typeface="华文中宋" pitchFamily="2" charset="-122"/>
                        <a:cs typeface="Times New Roman" pitchFamily="18" charset="0"/>
                      </a:rPr>
                      <a:t>0</a:t>
                    </a:r>
                  </a:p>
                </p:txBody>
              </p:sp>
              <p:sp>
                <p:nvSpPr>
                  <p:cNvPr id="154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72" y="1248"/>
                    <a:ext cx="288" cy="2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18"/>
                        </a:solidFill>
                        <a:effectLst/>
                        <a:uLnTx/>
                        <a:uFillTx/>
                        <a:ea typeface="华文中宋" pitchFamily="2" charset="-122"/>
                        <a:cs typeface="Times New Roman" pitchFamily="18" charset="0"/>
                      </a:rPr>
                      <a:t>1</a:t>
                    </a:r>
                  </a:p>
                </p:txBody>
              </p:sp>
            </p:grpSp>
            <p:sp>
              <p:nvSpPr>
                <p:cNvPr id="151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704" y="1248"/>
                  <a:ext cx="288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18"/>
                      </a:solidFill>
                      <a:effectLst/>
                      <a:uLnTx/>
                      <a:uFillTx/>
                      <a:ea typeface="华文中宋" pitchFamily="2" charset="-122"/>
                      <a:cs typeface="Times New Roman" pitchFamily="18" charset="0"/>
                    </a:rPr>
                    <a:t>1</a:t>
                  </a:r>
                </a:p>
              </p:txBody>
            </p:sp>
          </p:grpSp>
          <p:grpSp>
            <p:nvGrpSpPr>
              <p:cNvPr id="126" name="Group 30"/>
              <p:cNvGrpSpPr>
                <a:grpSpLocks/>
              </p:cNvGrpSpPr>
              <p:nvPr/>
            </p:nvGrpSpPr>
            <p:grpSpPr bwMode="auto">
              <a:xfrm>
                <a:off x="3264" y="2688"/>
                <a:ext cx="1728" cy="291"/>
                <a:chOff x="3264" y="1248"/>
                <a:chExt cx="1728" cy="291"/>
              </a:xfrm>
            </p:grpSpPr>
            <p:grpSp>
              <p:nvGrpSpPr>
                <p:cNvPr id="145" name="Group 31"/>
                <p:cNvGrpSpPr>
                  <a:grpSpLocks/>
                </p:cNvGrpSpPr>
                <p:nvPr/>
              </p:nvGrpSpPr>
              <p:grpSpPr bwMode="auto">
                <a:xfrm>
                  <a:off x="3264" y="1248"/>
                  <a:ext cx="1296" cy="291"/>
                  <a:chOff x="3264" y="1248"/>
                  <a:chExt cx="1296" cy="291"/>
                </a:xfrm>
              </p:grpSpPr>
              <p:sp>
                <p:nvSpPr>
                  <p:cNvPr id="147" name="Text 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1248"/>
                    <a:ext cx="288" cy="2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18"/>
                        </a:solidFill>
                        <a:effectLst/>
                        <a:uLnTx/>
                        <a:uFillTx/>
                        <a:ea typeface="华文中宋" pitchFamily="2" charset="-122"/>
                        <a:cs typeface="Times New Roman" pitchFamily="18" charset="0"/>
                      </a:rPr>
                      <a:t>1</a:t>
                    </a:r>
                  </a:p>
                </p:txBody>
              </p:sp>
              <p:sp>
                <p:nvSpPr>
                  <p:cNvPr id="148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4" y="1248"/>
                    <a:ext cx="288" cy="2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18"/>
                        </a:solidFill>
                        <a:effectLst/>
                        <a:uLnTx/>
                        <a:uFillTx/>
                        <a:ea typeface="华文中宋" pitchFamily="2" charset="-122"/>
                        <a:cs typeface="Times New Roman" pitchFamily="18" charset="0"/>
                      </a:rPr>
                      <a:t>1</a:t>
                    </a:r>
                  </a:p>
                </p:txBody>
              </p:sp>
              <p:sp>
                <p:nvSpPr>
                  <p:cNvPr id="149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72" y="1248"/>
                    <a:ext cx="288" cy="2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18"/>
                        </a:solidFill>
                        <a:effectLst/>
                        <a:uLnTx/>
                        <a:uFillTx/>
                        <a:ea typeface="华文中宋" pitchFamily="2" charset="-122"/>
                        <a:cs typeface="Times New Roman" pitchFamily="18" charset="0"/>
                      </a:rPr>
                      <a:t>0</a:t>
                    </a:r>
                  </a:p>
                </p:txBody>
              </p:sp>
            </p:grpSp>
            <p:sp>
              <p:nvSpPr>
                <p:cNvPr id="146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4704" y="1248"/>
                  <a:ext cx="288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18"/>
                      </a:solidFill>
                      <a:effectLst/>
                      <a:uLnTx/>
                      <a:uFillTx/>
                      <a:ea typeface="华文中宋" pitchFamily="2" charset="-122"/>
                      <a:cs typeface="Times New Roman" pitchFamily="18" charset="0"/>
                    </a:rPr>
                    <a:t>1</a:t>
                  </a:r>
                </a:p>
              </p:txBody>
            </p:sp>
          </p:grpSp>
          <p:grpSp>
            <p:nvGrpSpPr>
              <p:cNvPr id="127" name="Group 36"/>
              <p:cNvGrpSpPr>
                <a:grpSpLocks/>
              </p:cNvGrpSpPr>
              <p:nvPr/>
            </p:nvGrpSpPr>
            <p:grpSpPr bwMode="auto">
              <a:xfrm>
                <a:off x="3264" y="2208"/>
                <a:ext cx="1728" cy="291"/>
                <a:chOff x="3264" y="1248"/>
                <a:chExt cx="1728" cy="291"/>
              </a:xfrm>
            </p:grpSpPr>
            <p:grpSp>
              <p:nvGrpSpPr>
                <p:cNvPr id="140" name="Group 37"/>
                <p:cNvGrpSpPr>
                  <a:grpSpLocks/>
                </p:cNvGrpSpPr>
                <p:nvPr/>
              </p:nvGrpSpPr>
              <p:grpSpPr bwMode="auto">
                <a:xfrm>
                  <a:off x="3264" y="1248"/>
                  <a:ext cx="1296" cy="291"/>
                  <a:chOff x="3264" y="1248"/>
                  <a:chExt cx="1296" cy="291"/>
                </a:xfrm>
              </p:grpSpPr>
              <p:sp>
                <p:nvSpPr>
                  <p:cNvPr id="142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1248"/>
                    <a:ext cx="288" cy="2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18"/>
                        </a:solidFill>
                        <a:effectLst/>
                        <a:uLnTx/>
                        <a:uFillTx/>
                        <a:ea typeface="华文中宋" pitchFamily="2" charset="-122"/>
                        <a:cs typeface="Times New Roman" pitchFamily="18" charset="0"/>
                      </a:rPr>
                      <a:t>1</a:t>
                    </a:r>
                  </a:p>
                </p:txBody>
              </p:sp>
              <p:sp>
                <p:nvSpPr>
                  <p:cNvPr id="143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4" y="1248"/>
                    <a:ext cx="288" cy="2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18"/>
                        </a:solidFill>
                        <a:effectLst/>
                        <a:uLnTx/>
                        <a:uFillTx/>
                        <a:ea typeface="华文中宋" pitchFamily="2" charset="-122"/>
                        <a:cs typeface="Times New Roman" pitchFamily="18" charset="0"/>
                      </a:rPr>
                      <a:t>0</a:t>
                    </a:r>
                  </a:p>
                </p:txBody>
              </p:sp>
              <p:sp>
                <p:nvSpPr>
                  <p:cNvPr id="144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72" y="1248"/>
                    <a:ext cx="288" cy="2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18"/>
                        </a:solidFill>
                        <a:effectLst/>
                        <a:uLnTx/>
                        <a:uFillTx/>
                        <a:ea typeface="华文中宋" pitchFamily="2" charset="-122"/>
                        <a:cs typeface="Times New Roman" pitchFamily="18" charset="0"/>
                      </a:rPr>
                      <a:t>0</a:t>
                    </a:r>
                  </a:p>
                </p:txBody>
              </p:sp>
            </p:grpSp>
            <p:sp>
              <p:nvSpPr>
                <p:cNvPr id="14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704" y="1248"/>
                  <a:ext cx="288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18"/>
                      </a:solidFill>
                      <a:effectLst/>
                      <a:uLnTx/>
                      <a:uFillTx/>
                      <a:ea typeface="华文中宋" pitchFamily="2" charset="-122"/>
                      <a:cs typeface="Times New Roman" pitchFamily="18" charset="0"/>
                    </a:rPr>
                    <a:t>1</a:t>
                  </a:r>
                </a:p>
              </p:txBody>
            </p:sp>
          </p:grpSp>
          <p:grpSp>
            <p:nvGrpSpPr>
              <p:cNvPr id="128" name="Group 42"/>
              <p:cNvGrpSpPr>
                <a:grpSpLocks/>
              </p:cNvGrpSpPr>
              <p:nvPr/>
            </p:nvGrpSpPr>
            <p:grpSpPr bwMode="auto">
              <a:xfrm>
                <a:off x="3264" y="1968"/>
                <a:ext cx="1728" cy="308"/>
                <a:chOff x="3264" y="1248"/>
                <a:chExt cx="1728" cy="308"/>
              </a:xfrm>
            </p:grpSpPr>
            <p:grpSp>
              <p:nvGrpSpPr>
                <p:cNvPr id="135" name="Group 43"/>
                <p:cNvGrpSpPr>
                  <a:grpSpLocks/>
                </p:cNvGrpSpPr>
                <p:nvPr/>
              </p:nvGrpSpPr>
              <p:grpSpPr bwMode="auto">
                <a:xfrm>
                  <a:off x="3264" y="1248"/>
                  <a:ext cx="1296" cy="291"/>
                  <a:chOff x="3264" y="1248"/>
                  <a:chExt cx="1296" cy="291"/>
                </a:xfrm>
              </p:grpSpPr>
              <p:sp>
                <p:nvSpPr>
                  <p:cNvPr id="137" name="Text Box 4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1248"/>
                    <a:ext cx="288" cy="2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18"/>
                        </a:solidFill>
                        <a:effectLst/>
                        <a:uLnTx/>
                        <a:uFillTx/>
                        <a:ea typeface="华文中宋" pitchFamily="2" charset="-122"/>
                        <a:cs typeface="Times New Roman" pitchFamily="18" charset="0"/>
                      </a:rPr>
                      <a:t>0</a:t>
                    </a:r>
                  </a:p>
                </p:txBody>
              </p:sp>
              <p:sp>
                <p:nvSpPr>
                  <p:cNvPr id="138" name="Text Box 4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4" y="1248"/>
                    <a:ext cx="288" cy="2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18"/>
                        </a:solidFill>
                        <a:effectLst/>
                        <a:uLnTx/>
                        <a:uFillTx/>
                        <a:ea typeface="华文中宋" pitchFamily="2" charset="-122"/>
                        <a:cs typeface="Times New Roman" pitchFamily="18" charset="0"/>
                      </a:rPr>
                      <a:t>1</a:t>
                    </a:r>
                  </a:p>
                </p:txBody>
              </p:sp>
              <p:sp>
                <p:nvSpPr>
                  <p:cNvPr id="139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72" y="1248"/>
                    <a:ext cx="288" cy="2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18"/>
                        </a:solidFill>
                        <a:effectLst/>
                        <a:uLnTx/>
                        <a:uFillTx/>
                        <a:ea typeface="华文中宋" pitchFamily="2" charset="-122"/>
                        <a:cs typeface="Times New Roman" pitchFamily="18" charset="0"/>
                      </a:rPr>
                      <a:t>1</a:t>
                    </a:r>
                  </a:p>
                </p:txBody>
              </p:sp>
            </p:grpSp>
            <p:sp>
              <p:nvSpPr>
                <p:cNvPr id="136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4704" y="1265"/>
                  <a:ext cx="288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18"/>
                      </a:solidFill>
                      <a:effectLst/>
                      <a:uLnTx/>
                      <a:uFillTx/>
                      <a:ea typeface="华文中宋" pitchFamily="2" charset="-122"/>
                      <a:cs typeface="Times New Roman" pitchFamily="18" charset="0"/>
                    </a:rPr>
                    <a:t>1</a:t>
                  </a:r>
                </a:p>
              </p:txBody>
            </p:sp>
          </p:grpSp>
          <p:grpSp>
            <p:nvGrpSpPr>
              <p:cNvPr id="129" name="Group 48"/>
              <p:cNvGrpSpPr>
                <a:grpSpLocks/>
              </p:cNvGrpSpPr>
              <p:nvPr/>
            </p:nvGrpSpPr>
            <p:grpSpPr bwMode="auto">
              <a:xfrm>
                <a:off x="3264" y="1728"/>
                <a:ext cx="1728" cy="291"/>
                <a:chOff x="3264" y="1248"/>
                <a:chExt cx="1728" cy="291"/>
              </a:xfrm>
            </p:grpSpPr>
            <p:grpSp>
              <p:nvGrpSpPr>
                <p:cNvPr id="130" name="Group 49"/>
                <p:cNvGrpSpPr>
                  <a:grpSpLocks/>
                </p:cNvGrpSpPr>
                <p:nvPr/>
              </p:nvGrpSpPr>
              <p:grpSpPr bwMode="auto">
                <a:xfrm>
                  <a:off x="3264" y="1248"/>
                  <a:ext cx="1296" cy="291"/>
                  <a:chOff x="3264" y="1248"/>
                  <a:chExt cx="1296" cy="291"/>
                </a:xfrm>
              </p:grpSpPr>
              <p:sp>
                <p:nvSpPr>
                  <p:cNvPr id="132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1248"/>
                    <a:ext cx="288" cy="2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18"/>
                        </a:solidFill>
                        <a:effectLst/>
                        <a:uLnTx/>
                        <a:uFillTx/>
                        <a:ea typeface="华文中宋" pitchFamily="2" charset="-122"/>
                        <a:cs typeface="Times New Roman" pitchFamily="18" charset="0"/>
                      </a:rPr>
                      <a:t>0</a:t>
                    </a:r>
                  </a:p>
                </p:txBody>
              </p:sp>
              <p:sp>
                <p:nvSpPr>
                  <p:cNvPr id="133" name="Text Box 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4" y="1248"/>
                    <a:ext cx="288" cy="2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18"/>
                        </a:solidFill>
                        <a:effectLst/>
                        <a:uLnTx/>
                        <a:uFillTx/>
                        <a:ea typeface="华文中宋" pitchFamily="2" charset="-122"/>
                        <a:cs typeface="Times New Roman" pitchFamily="18" charset="0"/>
                      </a:rPr>
                      <a:t>1</a:t>
                    </a:r>
                  </a:p>
                </p:txBody>
              </p:sp>
              <p:sp>
                <p:nvSpPr>
                  <p:cNvPr id="134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72" y="1248"/>
                    <a:ext cx="288" cy="2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18"/>
                        </a:solidFill>
                        <a:effectLst/>
                        <a:uLnTx/>
                        <a:uFillTx/>
                        <a:ea typeface="华文中宋" pitchFamily="2" charset="-122"/>
                        <a:cs typeface="Times New Roman" pitchFamily="18" charset="0"/>
                      </a:rPr>
                      <a:t>0</a:t>
                    </a:r>
                  </a:p>
                </p:txBody>
              </p:sp>
            </p:grpSp>
            <p:sp>
              <p:nvSpPr>
                <p:cNvPr id="131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4704" y="1248"/>
                  <a:ext cx="288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18"/>
                      </a:solidFill>
                      <a:effectLst/>
                      <a:uLnTx/>
                      <a:uFillTx/>
                      <a:ea typeface="华文中宋" pitchFamily="2" charset="-122"/>
                      <a:cs typeface="Times New Roman" pitchFamily="18" charset="0"/>
                    </a:rPr>
                    <a:t>1</a:t>
                  </a:r>
                </a:p>
              </p:txBody>
            </p:sp>
          </p:grpSp>
        </p:grpSp>
        <p:grpSp>
          <p:nvGrpSpPr>
            <p:cNvPr id="107" name="Group 54"/>
            <p:cNvGrpSpPr>
              <a:grpSpLocks/>
            </p:cNvGrpSpPr>
            <p:nvPr/>
          </p:nvGrpSpPr>
          <p:grpSpPr bwMode="auto">
            <a:xfrm>
              <a:off x="3264" y="2928"/>
              <a:ext cx="1728" cy="291"/>
              <a:chOff x="3264" y="1248"/>
              <a:chExt cx="1728" cy="291"/>
            </a:xfrm>
          </p:grpSpPr>
          <p:grpSp>
            <p:nvGrpSpPr>
              <p:cNvPr id="120" name="Group 55"/>
              <p:cNvGrpSpPr>
                <a:grpSpLocks/>
              </p:cNvGrpSpPr>
              <p:nvPr/>
            </p:nvGrpSpPr>
            <p:grpSpPr bwMode="auto">
              <a:xfrm>
                <a:off x="3264" y="1248"/>
                <a:ext cx="1296" cy="291"/>
                <a:chOff x="3264" y="1248"/>
                <a:chExt cx="1296" cy="291"/>
              </a:xfrm>
            </p:grpSpPr>
            <p:sp>
              <p:nvSpPr>
                <p:cNvPr id="122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3264" y="1248"/>
                  <a:ext cx="288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18"/>
                      </a:solidFill>
                      <a:effectLst/>
                      <a:uLnTx/>
                      <a:uFillTx/>
                      <a:ea typeface="华文中宋" pitchFamily="2" charset="-122"/>
                      <a:cs typeface="Times New Roman" pitchFamily="18" charset="0"/>
                    </a:rPr>
                    <a:t>1</a:t>
                  </a:r>
                </a:p>
              </p:txBody>
            </p:sp>
            <p:sp>
              <p:nvSpPr>
                <p:cNvPr id="123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3744" y="1248"/>
                  <a:ext cx="288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18"/>
                      </a:solidFill>
                      <a:effectLst/>
                      <a:uLnTx/>
                      <a:uFillTx/>
                      <a:ea typeface="华文中宋" pitchFamily="2" charset="-122"/>
                      <a:cs typeface="Times New Roman" pitchFamily="18" charset="0"/>
                    </a:rPr>
                    <a:t>1</a:t>
                  </a:r>
                </a:p>
              </p:txBody>
            </p:sp>
            <p:sp>
              <p:nvSpPr>
                <p:cNvPr id="124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4272" y="1248"/>
                  <a:ext cx="288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18"/>
                      </a:solidFill>
                      <a:effectLst/>
                      <a:uLnTx/>
                      <a:uFillTx/>
                      <a:ea typeface="华文中宋" pitchFamily="2" charset="-122"/>
                      <a:cs typeface="Times New Roman" pitchFamily="18" charset="0"/>
                    </a:rPr>
                    <a:t>1</a:t>
                  </a:r>
                </a:p>
              </p:txBody>
            </p:sp>
          </p:grpSp>
          <p:sp>
            <p:nvSpPr>
              <p:cNvPr id="121" name="Text Box 59"/>
              <p:cNvSpPr txBox="1">
                <a:spLocks noChangeArrowheads="1"/>
              </p:cNvSpPr>
              <p:nvPr/>
            </p:nvSpPr>
            <p:spPr bwMode="auto">
              <a:xfrm>
                <a:off x="4704" y="1248"/>
                <a:ext cx="288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18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0</a:t>
                </a:r>
              </a:p>
            </p:txBody>
          </p:sp>
        </p:grpSp>
        <p:grpSp>
          <p:nvGrpSpPr>
            <p:cNvPr id="108" name="Group 60"/>
            <p:cNvGrpSpPr>
              <a:grpSpLocks/>
            </p:cNvGrpSpPr>
            <p:nvPr/>
          </p:nvGrpSpPr>
          <p:grpSpPr bwMode="auto">
            <a:xfrm>
              <a:off x="3072" y="576"/>
              <a:ext cx="2043" cy="2640"/>
              <a:chOff x="3072" y="576"/>
              <a:chExt cx="2043" cy="2640"/>
            </a:xfrm>
          </p:grpSpPr>
          <p:sp>
            <p:nvSpPr>
              <p:cNvPr id="109" name="Text Box 61"/>
              <p:cNvSpPr txBox="1">
                <a:spLocks noChangeArrowheads="1"/>
              </p:cNvSpPr>
              <p:nvPr/>
            </p:nvSpPr>
            <p:spPr bwMode="auto">
              <a:xfrm>
                <a:off x="3264" y="912"/>
                <a:ext cx="288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A</a:t>
                </a:r>
              </a:p>
            </p:txBody>
          </p:sp>
          <p:sp>
            <p:nvSpPr>
              <p:cNvPr id="110" name="Text Box 62"/>
              <p:cNvSpPr txBox="1">
                <a:spLocks noChangeArrowheads="1"/>
              </p:cNvSpPr>
              <p:nvPr/>
            </p:nvSpPr>
            <p:spPr bwMode="auto">
              <a:xfrm>
                <a:off x="3744" y="912"/>
                <a:ext cx="288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B</a:t>
                </a:r>
              </a:p>
            </p:txBody>
          </p:sp>
          <p:sp>
            <p:nvSpPr>
              <p:cNvPr id="111" name="Text Box 63"/>
              <p:cNvSpPr txBox="1">
                <a:spLocks noChangeArrowheads="1"/>
              </p:cNvSpPr>
              <p:nvPr/>
            </p:nvSpPr>
            <p:spPr bwMode="auto">
              <a:xfrm>
                <a:off x="4704" y="912"/>
                <a:ext cx="288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Y</a:t>
                </a:r>
              </a:p>
            </p:txBody>
          </p:sp>
          <p:sp>
            <p:nvSpPr>
              <p:cNvPr id="112" name="Line 64"/>
              <p:cNvSpPr>
                <a:spLocks noChangeShapeType="1"/>
              </p:cNvSpPr>
              <p:nvPr/>
            </p:nvSpPr>
            <p:spPr bwMode="auto">
              <a:xfrm>
                <a:off x="4128" y="912"/>
                <a:ext cx="0" cy="230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13" name="Line 65"/>
              <p:cNvSpPr>
                <a:spLocks noChangeShapeType="1"/>
              </p:cNvSpPr>
              <p:nvPr/>
            </p:nvSpPr>
            <p:spPr bwMode="auto">
              <a:xfrm>
                <a:off x="3600" y="912"/>
                <a:ext cx="0" cy="230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14" name="Line 66"/>
              <p:cNvSpPr>
                <a:spLocks noChangeShapeType="1"/>
              </p:cNvSpPr>
              <p:nvPr/>
            </p:nvSpPr>
            <p:spPr bwMode="auto">
              <a:xfrm>
                <a:off x="3216" y="1248"/>
                <a:ext cx="1776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15" name="Line 67"/>
              <p:cNvSpPr>
                <a:spLocks noChangeShapeType="1"/>
              </p:cNvSpPr>
              <p:nvPr/>
            </p:nvSpPr>
            <p:spPr bwMode="auto">
              <a:xfrm>
                <a:off x="3072" y="3216"/>
                <a:ext cx="1872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16" name="Line 68"/>
              <p:cNvSpPr>
                <a:spLocks noChangeShapeType="1"/>
              </p:cNvSpPr>
              <p:nvPr/>
            </p:nvSpPr>
            <p:spPr bwMode="auto">
              <a:xfrm>
                <a:off x="4656" y="912"/>
                <a:ext cx="0" cy="230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17" name="Text Box 69"/>
              <p:cNvSpPr txBox="1">
                <a:spLocks noChangeArrowheads="1"/>
              </p:cNvSpPr>
              <p:nvPr/>
            </p:nvSpPr>
            <p:spPr bwMode="auto">
              <a:xfrm>
                <a:off x="4272" y="912"/>
                <a:ext cx="288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C</a:t>
                </a:r>
                <a:endPara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18" name="Line 70"/>
              <p:cNvSpPr>
                <a:spLocks noChangeShapeType="1"/>
              </p:cNvSpPr>
              <p:nvPr/>
            </p:nvSpPr>
            <p:spPr bwMode="auto">
              <a:xfrm>
                <a:off x="3216" y="912"/>
                <a:ext cx="177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19" name="Rectangle 71"/>
              <p:cNvSpPr>
                <a:spLocks noChangeArrowheads="1"/>
              </p:cNvSpPr>
              <p:nvPr/>
            </p:nvSpPr>
            <p:spPr bwMode="auto">
              <a:xfrm>
                <a:off x="3120" y="576"/>
                <a:ext cx="1995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“</a:t>
                </a: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与非” 门逻辑状态表</a:t>
                </a:r>
              </a:p>
            </p:txBody>
          </p:sp>
        </p:grpSp>
      </p:grpSp>
      <p:grpSp>
        <p:nvGrpSpPr>
          <p:cNvPr id="165" name="Group 72"/>
          <p:cNvGrpSpPr>
            <a:grpSpLocks/>
          </p:cNvGrpSpPr>
          <p:nvPr/>
        </p:nvGrpSpPr>
        <p:grpSpPr bwMode="auto">
          <a:xfrm>
            <a:off x="1046480" y="136529"/>
            <a:ext cx="4114800" cy="584201"/>
            <a:chOff x="576" y="3216"/>
            <a:chExt cx="2592" cy="368"/>
          </a:xfrm>
        </p:grpSpPr>
        <p:grpSp>
          <p:nvGrpSpPr>
            <p:cNvPr id="166" name="Group 73"/>
            <p:cNvGrpSpPr>
              <a:grpSpLocks/>
            </p:cNvGrpSpPr>
            <p:nvPr/>
          </p:nvGrpSpPr>
          <p:grpSpPr bwMode="auto">
            <a:xfrm>
              <a:off x="576" y="3216"/>
              <a:ext cx="2576" cy="368"/>
              <a:chOff x="528" y="802"/>
              <a:chExt cx="2576" cy="368"/>
            </a:xfrm>
          </p:grpSpPr>
          <p:sp>
            <p:nvSpPr>
              <p:cNvPr id="168" name="Rectangle 74"/>
              <p:cNvSpPr>
                <a:spLocks noChangeArrowheads="1"/>
              </p:cNvSpPr>
              <p:nvPr/>
            </p:nvSpPr>
            <p:spPr bwMode="auto">
              <a:xfrm>
                <a:off x="1920" y="802"/>
                <a:ext cx="1184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Y=A  B  C</a:t>
                </a:r>
                <a:endParaRPr kumimoji="0" lang="en-US" altLang="zh-CN" sz="1800" b="1" i="1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69" name="Rectangle 75"/>
              <p:cNvSpPr>
                <a:spLocks noChangeArrowheads="1"/>
              </p:cNvSpPr>
              <p:nvPr/>
            </p:nvSpPr>
            <p:spPr bwMode="auto">
              <a:xfrm>
                <a:off x="528" y="817"/>
                <a:ext cx="1344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逻辑表达式： </a:t>
                </a:r>
              </a:p>
            </p:txBody>
          </p:sp>
          <p:sp>
            <p:nvSpPr>
              <p:cNvPr id="170" name="Oval 76"/>
              <p:cNvSpPr>
                <a:spLocks noChangeArrowheads="1"/>
              </p:cNvSpPr>
              <p:nvPr/>
            </p:nvSpPr>
            <p:spPr bwMode="auto">
              <a:xfrm>
                <a:off x="2496" y="960"/>
                <a:ext cx="48" cy="48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71" name="Oval 77"/>
              <p:cNvSpPr>
                <a:spLocks noChangeArrowheads="1"/>
              </p:cNvSpPr>
              <p:nvPr/>
            </p:nvSpPr>
            <p:spPr bwMode="auto">
              <a:xfrm>
                <a:off x="2784" y="960"/>
                <a:ext cx="48" cy="48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</p:grpSp>
        <p:sp>
          <p:nvSpPr>
            <p:cNvPr id="167" name="Line 78"/>
            <p:cNvSpPr>
              <a:spLocks noChangeShapeType="1"/>
            </p:cNvSpPr>
            <p:nvPr/>
          </p:nvSpPr>
          <p:spPr bwMode="auto">
            <a:xfrm>
              <a:off x="2400" y="3264"/>
              <a:ext cx="768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</p:grpSp>
      <p:grpSp>
        <p:nvGrpSpPr>
          <p:cNvPr id="172" name="Group 79"/>
          <p:cNvGrpSpPr>
            <a:grpSpLocks/>
          </p:cNvGrpSpPr>
          <p:nvPr/>
        </p:nvGrpSpPr>
        <p:grpSpPr bwMode="auto">
          <a:xfrm>
            <a:off x="4932680" y="893445"/>
            <a:ext cx="3200400" cy="1325563"/>
            <a:chOff x="3024" y="960"/>
            <a:chExt cx="2016" cy="835"/>
          </a:xfrm>
        </p:grpSpPr>
        <p:sp>
          <p:nvSpPr>
            <p:cNvPr id="173" name="Text Box 80"/>
            <p:cNvSpPr txBox="1">
              <a:spLocks noChangeArrowheads="1"/>
            </p:cNvSpPr>
            <p:nvPr/>
          </p:nvSpPr>
          <p:spPr bwMode="auto">
            <a:xfrm>
              <a:off x="4704" y="1296"/>
              <a:ext cx="336" cy="32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rPr>
                <a:t>Y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74" name="Rectangle 81"/>
            <p:cNvSpPr>
              <a:spLocks noChangeArrowheads="1"/>
            </p:cNvSpPr>
            <p:nvPr/>
          </p:nvSpPr>
          <p:spPr bwMode="auto">
            <a:xfrm>
              <a:off x="3792" y="1075"/>
              <a:ext cx="528" cy="720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75" name="Line 82"/>
            <p:cNvSpPr>
              <a:spLocks noChangeShapeType="1"/>
            </p:cNvSpPr>
            <p:nvPr/>
          </p:nvSpPr>
          <p:spPr bwMode="auto">
            <a:xfrm>
              <a:off x="3312" y="1392"/>
              <a:ext cx="4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76" name="Line 83"/>
            <p:cNvSpPr>
              <a:spLocks noChangeShapeType="1"/>
            </p:cNvSpPr>
            <p:nvPr/>
          </p:nvSpPr>
          <p:spPr bwMode="auto">
            <a:xfrm>
              <a:off x="3312" y="1603"/>
              <a:ext cx="4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77" name="Line 84"/>
            <p:cNvSpPr>
              <a:spLocks noChangeShapeType="1"/>
            </p:cNvSpPr>
            <p:nvPr/>
          </p:nvSpPr>
          <p:spPr bwMode="auto">
            <a:xfrm>
              <a:off x="4393" y="1440"/>
              <a:ext cx="31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78" name="Text Box 85"/>
            <p:cNvSpPr txBox="1">
              <a:spLocks noChangeArrowheads="1"/>
            </p:cNvSpPr>
            <p:nvPr/>
          </p:nvSpPr>
          <p:spPr bwMode="auto">
            <a:xfrm>
              <a:off x="3888" y="1056"/>
              <a:ext cx="336" cy="32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rPr>
                <a:t>&amp;</a:t>
              </a:r>
              <a:endPara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79" name="Text Box 86"/>
            <p:cNvSpPr txBox="1">
              <a:spLocks noChangeArrowheads="1"/>
            </p:cNvSpPr>
            <p:nvPr/>
          </p:nvSpPr>
          <p:spPr bwMode="auto">
            <a:xfrm>
              <a:off x="3024" y="960"/>
              <a:ext cx="240" cy="32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rPr>
                <a:t>A</a:t>
              </a:r>
            </a:p>
          </p:txBody>
        </p:sp>
        <p:sp>
          <p:nvSpPr>
            <p:cNvPr id="180" name="Text Box 87"/>
            <p:cNvSpPr txBox="1">
              <a:spLocks noChangeArrowheads="1"/>
            </p:cNvSpPr>
            <p:nvPr/>
          </p:nvSpPr>
          <p:spPr bwMode="auto">
            <a:xfrm>
              <a:off x="3024" y="1200"/>
              <a:ext cx="336" cy="32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rPr>
                <a:t>B</a:t>
              </a:r>
              <a:endPara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81" name="Line 88"/>
            <p:cNvSpPr>
              <a:spLocks noChangeShapeType="1"/>
            </p:cNvSpPr>
            <p:nvPr/>
          </p:nvSpPr>
          <p:spPr bwMode="auto">
            <a:xfrm>
              <a:off x="3312" y="1200"/>
              <a:ext cx="4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82" name="Text Box 89"/>
            <p:cNvSpPr txBox="1">
              <a:spLocks noChangeArrowheads="1"/>
            </p:cNvSpPr>
            <p:nvPr/>
          </p:nvSpPr>
          <p:spPr bwMode="auto">
            <a:xfrm>
              <a:off x="3024" y="1440"/>
              <a:ext cx="336" cy="32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rPr>
                <a:t>C</a:t>
              </a:r>
            </a:p>
          </p:txBody>
        </p:sp>
        <p:sp>
          <p:nvSpPr>
            <p:cNvPr id="183" name="Oval 90"/>
            <p:cNvSpPr>
              <a:spLocks noChangeArrowheads="1"/>
            </p:cNvSpPr>
            <p:nvPr/>
          </p:nvSpPr>
          <p:spPr bwMode="auto">
            <a:xfrm>
              <a:off x="4320" y="1392"/>
              <a:ext cx="73" cy="73"/>
            </a:xfrm>
            <a:prstGeom prst="ellipse">
              <a:avLst/>
            </a:prstGeom>
            <a:noFill/>
            <a:ln w="28575">
              <a:solidFill>
                <a:srgbClr val="000018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</p:grpSp>
      <p:sp>
        <p:nvSpPr>
          <p:cNvPr id="184" name="Rectangle 91"/>
          <p:cNvSpPr>
            <a:spLocks noChangeArrowheads="1"/>
          </p:cNvSpPr>
          <p:nvPr/>
        </p:nvSpPr>
        <p:spPr bwMode="auto">
          <a:xfrm>
            <a:off x="5618480" y="2341245"/>
            <a:ext cx="17812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“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与非”门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utoUpdateAnimBg="0"/>
      <p:bldP spid="18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h7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6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8" descr="ph7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549275"/>
            <a:ext cx="7556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5" name="Text Box 2"/>
          <p:cNvSpPr txBox="1">
            <a:spLocks noChangeArrowheads="1"/>
          </p:cNvSpPr>
          <p:nvPr/>
        </p:nvSpPr>
        <p:spPr bwMode="auto">
          <a:xfrm>
            <a:off x="1332230" y="748665"/>
            <a:ext cx="48093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如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: 74LS00(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四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2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输入与非门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)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136" name="Text Box 3"/>
          <p:cNvSpPr txBox="1">
            <a:spLocks noChangeArrowheads="1"/>
          </p:cNvSpPr>
          <p:nvPr/>
        </p:nvSpPr>
        <p:spPr bwMode="auto">
          <a:xfrm>
            <a:off x="5094923" y="4508817"/>
            <a:ext cx="8531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GND</a:t>
            </a:r>
          </a:p>
        </p:txBody>
      </p:sp>
      <p:sp>
        <p:nvSpPr>
          <p:cNvPr id="137" name="Text Box 4"/>
          <p:cNvSpPr txBox="1">
            <a:spLocks noChangeArrowheads="1"/>
          </p:cNvSpPr>
          <p:nvPr/>
        </p:nvSpPr>
        <p:spPr bwMode="auto">
          <a:xfrm>
            <a:off x="905193" y="91440"/>
            <a:ext cx="38909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TTL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门电路芯片简介</a:t>
            </a:r>
          </a:p>
        </p:txBody>
      </p:sp>
      <p:pic>
        <p:nvPicPr>
          <p:cNvPr id="13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8740" y="2299017"/>
            <a:ext cx="2430463" cy="132556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grpSp>
        <p:nvGrpSpPr>
          <p:cNvPr id="139" name="Group 8"/>
          <p:cNvGrpSpPr>
            <a:grpSpLocks/>
          </p:cNvGrpSpPr>
          <p:nvPr/>
        </p:nvGrpSpPr>
        <p:grpSpPr bwMode="auto">
          <a:xfrm>
            <a:off x="548640" y="1666240"/>
            <a:ext cx="5176838" cy="2825263"/>
            <a:chOff x="264" y="1774"/>
            <a:chExt cx="3423" cy="1977"/>
          </a:xfrm>
        </p:grpSpPr>
        <p:sp>
          <p:nvSpPr>
            <p:cNvPr id="140" name="Line 9"/>
            <p:cNvSpPr>
              <a:spLocks noChangeShapeType="1"/>
            </p:cNvSpPr>
            <p:nvPr/>
          </p:nvSpPr>
          <p:spPr bwMode="auto">
            <a:xfrm>
              <a:off x="2691" y="2172"/>
              <a:ext cx="294" cy="0"/>
            </a:xfrm>
            <a:prstGeom prst="line">
              <a:avLst/>
            </a:prstGeom>
            <a:noFill/>
            <a:ln w="38100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41" name="Line 10"/>
            <p:cNvSpPr>
              <a:spLocks noChangeShapeType="1"/>
            </p:cNvSpPr>
            <p:nvPr/>
          </p:nvSpPr>
          <p:spPr bwMode="auto">
            <a:xfrm>
              <a:off x="2984" y="2028"/>
              <a:ext cx="2" cy="144"/>
            </a:xfrm>
            <a:prstGeom prst="line">
              <a:avLst/>
            </a:prstGeom>
            <a:noFill/>
            <a:ln w="38100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grpSp>
          <p:nvGrpSpPr>
            <p:cNvPr id="142" name="Group 11"/>
            <p:cNvGrpSpPr>
              <a:grpSpLocks/>
            </p:cNvGrpSpPr>
            <p:nvPr/>
          </p:nvGrpSpPr>
          <p:grpSpPr bwMode="auto">
            <a:xfrm>
              <a:off x="264" y="1774"/>
              <a:ext cx="3423" cy="1977"/>
              <a:chOff x="264" y="1774"/>
              <a:chExt cx="3423" cy="1977"/>
            </a:xfrm>
          </p:grpSpPr>
          <p:sp>
            <p:nvSpPr>
              <p:cNvPr id="143" name="Rectangle 12"/>
              <p:cNvSpPr>
                <a:spLocks noChangeArrowheads="1"/>
              </p:cNvSpPr>
              <p:nvPr/>
            </p:nvSpPr>
            <p:spPr bwMode="auto">
              <a:xfrm>
                <a:off x="264" y="2026"/>
                <a:ext cx="3423" cy="1493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44" name="Line 13"/>
              <p:cNvSpPr>
                <a:spLocks noChangeShapeType="1"/>
              </p:cNvSpPr>
              <p:nvPr/>
            </p:nvSpPr>
            <p:spPr bwMode="auto">
              <a:xfrm>
                <a:off x="1721" y="3068"/>
                <a:ext cx="13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45" name="Rectangle 14"/>
              <p:cNvSpPr>
                <a:spLocks noChangeArrowheads="1"/>
              </p:cNvSpPr>
              <p:nvPr/>
            </p:nvSpPr>
            <p:spPr bwMode="auto">
              <a:xfrm>
                <a:off x="1308" y="2892"/>
                <a:ext cx="330" cy="38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46" name="Line 15"/>
              <p:cNvSpPr>
                <a:spLocks noChangeShapeType="1"/>
              </p:cNvSpPr>
              <p:nvPr/>
            </p:nvSpPr>
            <p:spPr bwMode="auto">
              <a:xfrm>
                <a:off x="999" y="3167"/>
                <a:ext cx="30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47" name="Line 16"/>
              <p:cNvSpPr>
                <a:spLocks noChangeShapeType="1"/>
              </p:cNvSpPr>
              <p:nvPr/>
            </p:nvSpPr>
            <p:spPr bwMode="auto">
              <a:xfrm flipV="1">
                <a:off x="469" y="2962"/>
                <a:ext cx="83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48" name="Text Box 17"/>
              <p:cNvSpPr txBox="1">
                <a:spLocks noChangeArrowheads="1"/>
              </p:cNvSpPr>
              <p:nvPr/>
            </p:nvSpPr>
            <p:spPr bwMode="auto">
              <a:xfrm>
                <a:off x="1293" y="2942"/>
                <a:ext cx="330" cy="2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&amp;</a:t>
                </a:r>
              </a:p>
            </p:txBody>
          </p:sp>
          <p:sp>
            <p:nvSpPr>
              <p:cNvPr id="149" name="Oval 18"/>
              <p:cNvSpPr>
                <a:spLocks noChangeArrowheads="1"/>
              </p:cNvSpPr>
              <p:nvPr/>
            </p:nvSpPr>
            <p:spPr bwMode="auto">
              <a:xfrm>
                <a:off x="1638" y="3033"/>
                <a:ext cx="83" cy="70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50" name="Line 19"/>
              <p:cNvSpPr>
                <a:spLocks noChangeShapeType="1"/>
              </p:cNvSpPr>
              <p:nvPr/>
            </p:nvSpPr>
            <p:spPr bwMode="auto">
              <a:xfrm>
                <a:off x="3255" y="3065"/>
                <a:ext cx="123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51" name="Rectangle 20"/>
              <p:cNvSpPr>
                <a:spLocks noChangeArrowheads="1"/>
              </p:cNvSpPr>
              <p:nvPr/>
            </p:nvSpPr>
            <p:spPr bwMode="auto">
              <a:xfrm>
                <a:off x="2835" y="2889"/>
                <a:ext cx="330" cy="38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52" name="Line 21"/>
              <p:cNvSpPr>
                <a:spLocks noChangeShapeType="1"/>
              </p:cNvSpPr>
              <p:nvPr/>
            </p:nvSpPr>
            <p:spPr bwMode="auto">
              <a:xfrm flipV="1">
                <a:off x="1969" y="2959"/>
                <a:ext cx="86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53" name="Text Box 22"/>
              <p:cNvSpPr txBox="1">
                <a:spLocks noChangeArrowheads="1"/>
              </p:cNvSpPr>
              <p:nvPr/>
            </p:nvSpPr>
            <p:spPr bwMode="auto">
              <a:xfrm>
                <a:off x="2857" y="2942"/>
                <a:ext cx="330" cy="2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&amp;</a:t>
                </a:r>
              </a:p>
            </p:txBody>
          </p:sp>
          <p:sp>
            <p:nvSpPr>
              <p:cNvPr id="154" name="Oval 23"/>
              <p:cNvSpPr>
                <a:spLocks noChangeArrowheads="1"/>
              </p:cNvSpPr>
              <p:nvPr/>
            </p:nvSpPr>
            <p:spPr bwMode="auto">
              <a:xfrm>
                <a:off x="3165" y="3030"/>
                <a:ext cx="83" cy="70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55" name="Line 24"/>
              <p:cNvSpPr>
                <a:spLocks noChangeShapeType="1"/>
              </p:cNvSpPr>
              <p:nvPr/>
            </p:nvSpPr>
            <p:spPr bwMode="auto">
              <a:xfrm>
                <a:off x="3246" y="2433"/>
                <a:ext cx="20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56" name="Rectangle 25"/>
              <p:cNvSpPr>
                <a:spLocks noChangeArrowheads="1"/>
              </p:cNvSpPr>
              <p:nvPr/>
            </p:nvSpPr>
            <p:spPr bwMode="auto">
              <a:xfrm>
                <a:off x="2834" y="2257"/>
                <a:ext cx="330" cy="388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57" name="Line 26"/>
              <p:cNvSpPr>
                <a:spLocks noChangeShapeType="1"/>
              </p:cNvSpPr>
              <p:nvPr/>
            </p:nvSpPr>
            <p:spPr bwMode="auto">
              <a:xfrm>
                <a:off x="2627" y="2552"/>
                <a:ext cx="20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58" name="Line 27"/>
              <p:cNvSpPr>
                <a:spLocks noChangeShapeType="1"/>
              </p:cNvSpPr>
              <p:nvPr/>
            </p:nvSpPr>
            <p:spPr bwMode="auto">
              <a:xfrm flipV="1">
                <a:off x="2696" y="2328"/>
                <a:ext cx="13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59" name="Text Box 28"/>
              <p:cNvSpPr txBox="1">
                <a:spLocks noChangeArrowheads="1"/>
              </p:cNvSpPr>
              <p:nvPr/>
            </p:nvSpPr>
            <p:spPr bwMode="auto">
              <a:xfrm>
                <a:off x="2880" y="2321"/>
                <a:ext cx="330" cy="2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&amp;</a:t>
                </a:r>
              </a:p>
            </p:txBody>
          </p:sp>
          <p:sp>
            <p:nvSpPr>
              <p:cNvPr id="160" name="Oval 29"/>
              <p:cNvSpPr>
                <a:spLocks noChangeArrowheads="1"/>
              </p:cNvSpPr>
              <p:nvPr/>
            </p:nvSpPr>
            <p:spPr bwMode="auto">
              <a:xfrm>
                <a:off x="3164" y="2398"/>
                <a:ext cx="82" cy="71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61" name="Text Box 30"/>
              <p:cNvSpPr txBox="1">
                <a:spLocks noChangeArrowheads="1"/>
              </p:cNvSpPr>
              <p:nvPr/>
            </p:nvSpPr>
            <p:spPr bwMode="auto">
              <a:xfrm>
                <a:off x="435" y="1774"/>
                <a:ext cx="275" cy="25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14</a:t>
                </a:r>
              </a:p>
            </p:txBody>
          </p:sp>
          <p:sp>
            <p:nvSpPr>
              <p:cNvPr id="162" name="Text Box 31"/>
              <p:cNvSpPr txBox="1">
                <a:spLocks noChangeArrowheads="1"/>
              </p:cNvSpPr>
              <p:nvPr/>
            </p:nvSpPr>
            <p:spPr bwMode="auto">
              <a:xfrm>
                <a:off x="930" y="1774"/>
                <a:ext cx="275" cy="25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13</a:t>
                </a:r>
              </a:p>
            </p:txBody>
          </p:sp>
          <p:sp>
            <p:nvSpPr>
              <p:cNvPr id="163" name="Text Box 32"/>
              <p:cNvSpPr txBox="1">
                <a:spLocks noChangeArrowheads="1"/>
              </p:cNvSpPr>
              <p:nvPr/>
            </p:nvSpPr>
            <p:spPr bwMode="auto">
              <a:xfrm>
                <a:off x="1417" y="1774"/>
                <a:ext cx="275" cy="25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12</a:t>
                </a:r>
              </a:p>
            </p:txBody>
          </p:sp>
          <p:sp>
            <p:nvSpPr>
              <p:cNvPr id="164" name="Text Box 33"/>
              <p:cNvSpPr txBox="1">
                <a:spLocks noChangeArrowheads="1"/>
              </p:cNvSpPr>
              <p:nvPr/>
            </p:nvSpPr>
            <p:spPr bwMode="auto">
              <a:xfrm>
                <a:off x="1926" y="1774"/>
                <a:ext cx="275" cy="25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11</a:t>
                </a:r>
              </a:p>
            </p:txBody>
          </p:sp>
          <p:sp>
            <p:nvSpPr>
              <p:cNvPr id="165" name="Text Box 34"/>
              <p:cNvSpPr txBox="1">
                <a:spLocks noChangeArrowheads="1"/>
              </p:cNvSpPr>
              <p:nvPr/>
            </p:nvSpPr>
            <p:spPr bwMode="auto">
              <a:xfrm>
                <a:off x="2412" y="1774"/>
                <a:ext cx="275" cy="25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10</a:t>
                </a:r>
              </a:p>
            </p:txBody>
          </p:sp>
          <p:sp>
            <p:nvSpPr>
              <p:cNvPr id="166" name="Text Box 35"/>
              <p:cNvSpPr txBox="1">
                <a:spLocks noChangeArrowheads="1"/>
              </p:cNvSpPr>
              <p:nvPr/>
            </p:nvSpPr>
            <p:spPr bwMode="auto">
              <a:xfrm>
                <a:off x="2864" y="1778"/>
                <a:ext cx="275" cy="25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 9 </a:t>
                </a:r>
              </a:p>
            </p:txBody>
          </p:sp>
          <p:sp>
            <p:nvSpPr>
              <p:cNvPr id="167" name="Text Box 36"/>
              <p:cNvSpPr txBox="1">
                <a:spLocks noChangeArrowheads="1"/>
              </p:cNvSpPr>
              <p:nvPr/>
            </p:nvSpPr>
            <p:spPr bwMode="auto">
              <a:xfrm>
                <a:off x="3350" y="1777"/>
                <a:ext cx="275" cy="25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 8 </a:t>
                </a:r>
              </a:p>
            </p:txBody>
          </p:sp>
          <p:sp>
            <p:nvSpPr>
              <p:cNvPr id="168" name="Text Box 37"/>
              <p:cNvSpPr txBox="1">
                <a:spLocks noChangeArrowheads="1"/>
              </p:cNvSpPr>
              <p:nvPr/>
            </p:nvSpPr>
            <p:spPr bwMode="auto">
              <a:xfrm>
                <a:off x="446" y="3487"/>
                <a:ext cx="237" cy="25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 1</a:t>
                </a:r>
              </a:p>
            </p:txBody>
          </p:sp>
          <p:sp>
            <p:nvSpPr>
              <p:cNvPr id="169" name="Text Box 38"/>
              <p:cNvSpPr txBox="1">
                <a:spLocks noChangeArrowheads="1"/>
              </p:cNvSpPr>
              <p:nvPr/>
            </p:nvSpPr>
            <p:spPr bwMode="auto">
              <a:xfrm>
                <a:off x="956" y="3493"/>
                <a:ext cx="237" cy="25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 2</a:t>
                </a:r>
              </a:p>
            </p:txBody>
          </p:sp>
          <p:sp>
            <p:nvSpPr>
              <p:cNvPr id="170" name="Text Box 39"/>
              <p:cNvSpPr txBox="1">
                <a:spLocks noChangeArrowheads="1"/>
              </p:cNvSpPr>
              <p:nvPr/>
            </p:nvSpPr>
            <p:spPr bwMode="auto">
              <a:xfrm>
                <a:off x="1422" y="3488"/>
                <a:ext cx="237" cy="25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 3</a:t>
                </a:r>
              </a:p>
            </p:txBody>
          </p:sp>
          <p:sp>
            <p:nvSpPr>
              <p:cNvPr id="171" name="Text Box 40"/>
              <p:cNvSpPr txBox="1">
                <a:spLocks noChangeArrowheads="1"/>
              </p:cNvSpPr>
              <p:nvPr/>
            </p:nvSpPr>
            <p:spPr bwMode="auto">
              <a:xfrm>
                <a:off x="1910" y="3482"/>
                <a:ext cx="237" cy="25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 4</a:t>
                </a:r>
              </a:p>
            </p:txBody>
          </p:sp>
          <p:sp>
            <p:nvSpPr>
              <p:cNvPr id="172" name="Text Box 41"/>
              <p:cNvSpPr txBox="1">
                <a:spLocks noChangeArrowheads="1"/>
              </p:cNvSpPr>
              <p:nvPr/>
            </p:nvSpPr>
            <p:spPr bwMode="auto">
              <a:xfrm>
                <a:off x="2402" y="3475"/>
                <a:ext cx="237" cy="25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 5</a:t>
                </a:r>
              </a:p>
            </p:txBody>
          </p:sp>
          <p:sp>
            <p:nvSpPr>
              <p:cNvPr id="173" name="Text Box 42"/>
              <p:cNvSpPr txBox="1">
                <a:spLocks noChangeArrowheads="1"/>
              </p:cNvSpPr>
              <p:nvPr/>
            </p:nvSpPr>
            <p:spPr bwMode="auto">
              <a:xfrm>
                <a:off x="2909" y="3486"/>
                <a:ext cx="237" cy="25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 6</a:t>
                </a:r>
              </a:p>
            </p:txBody>
          </p:sp>
          <p:sp>
            <p:nvSpPr>
              <p:cNvPr id="174" name="Text Box 43"/>
              <p:cNvSpPr txBox="1">
                <a:spLocks noChangeArrowheads="1"/>
              </p:cNvSpPr>
              <p:nvPr/>
            </p:nvSpPr>
            <p:spPr bwMode="auto">
              <a:xfrm>
                <a:off x="3355" y="3483"/>
                <a:ext cx="275" cy="25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 7 </a:t>
                </a:r>
              </a:p>
            </p:txBody>
          </p:sp>
          <p:sp>
            <p:nvSpPr>
              <p:cNvPr id="175" name="Line 44"/>
              <p:cNvSpPr>
                <a:spLocks noChangeShapeType="1"/>
              </p:cNvSpPr>
              <p:nvPr/>
            </p:nvSpPr>
            <p:spPr bwMode="auto">
              <a:xfrm>
                <a:off x="976" y="2031"/>
                <a:ext cx="0" cy="52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76" name="Line 45"/>
              <p:cNvSpPr>
                <a:spLocks noChangeShapeType="1"/>
              </p:cNvSpPr>
              <p:nvPr/>
            </p:nvSpPr>
            <p:spPr bwMode="auto">
              <a:xfrm flipH="1">
                <a:off x="1169" y="2183"/>
                <a:ext cx="1" cy="15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77" name="Line 46"/>
              <p:cNvSpPr>
                <a:spLocks noChangeShapeType="1"/>
              </p:cNvSpPr>
              <p:nvPr/>
            </p:nvSpPr>
            <p:spPr bwMode="auto">
              <a:xfrm>
                <a:off x="2465" y="3172"/>
                <a:ext cx="1" cy="35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78" name="Line 47"/>
              <p:cNvSpPr>
                <a:spLocks noChangeShapeType="1"/>
              </p:cNvSpPr>
              <p:nvPr/>
            </p:nvSpPr>
            <p:spPr bwMode="auto">
              <a:xfrm>
                <a:off x="3448" y="2029"/>
                <a:ext cx="0" cy="40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79" name="Line 48"/>
              <p:cNvSpPr>
                <a:spLocks noChangeShapeType="1"/>
              </p:cNvSpPr>
              <p:nvPr/>
            </p:nvSpPr>
            <p:spPr bwMode="auto">
              <a:xfrm flipV="1">
                <a:off x="2970" y="3386"/>
                <a:ext cx="0" cy="13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80" name="Line 49"/>
              <p:cNvSpPr>
                <a:spLocks noChangeShapeType="1"/>
              </p:cNvSpPr>
              <p:nvPr/>
            </p:nvSpPr>
            <p:spPr bwMode="auto">
              <a:xfrm>
                <a:off x="2977" y="3386"/>
                <a:ext cx="406" cy="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81" name="Line 50"/>
              <p:cNvSpPr>
                <a:spLocks noChangeShapeType="1"/>
              </p:cNvSpPr>
              <p:nvPr/>
            </p:nvSpPr>
            <p:spPr bwMode="auto">
              <a:xfrm flipV="1">
                <a:off x="3376" y="3059"/>
                <a:ext cx="0" cy="34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82" name="Line 51"/>
              <p:cNvSpPr>
                <a:spLocks noChangeShapeType="1"/>
              </p:cNvSpPr>
              <p:nvPr/>
            </p:nvSpPr>
            <p:spPr bwMode="auto">
              <a:xfrm>
                <a:off x="1987" y="2036"/>
                <a:ext cx="0" cy="41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83" name="Line 52"/>
              <p:cNvSpPr>
                <a:spLocks noChangeShapeType="1"/>
              </p:cNvSpPr>
              <p:nvPr/>
            </p:nvSpPr>
            <p:spPr bwMode="auto">
              <a:xfrm>
                <a:off x="2455" y="2031"/>
                <a:ext cx="0" cy="52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84" name="Line 53"/>
              <p:cNvSpPr>
                <a:spLocks noChangeShapeType="1"/>
              </p:cNvSpPr>
              <p:nvPr/>
            </p:nvSpPr>
            <p:spPr bwMode="auto">
              <a:xfrm flipH="1">
                <a:off x="2455" y="2549"/>
                <a:ext cx="18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85" name="Line 54"/>
              <p:cNvSpPr>
                <a:spLocks noChangeShapeType="1"/>
              </p:cNvSpPr>
              <p:nvPr/>
            </p:nvSpPr>
            <p:spPr bwMode="auto">
              <a:xfrm flipV="1">
                <a:off x="2691" y="2172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86" name="Line 55"/>
              <p:cNvSpPr>
                <a:spLocks noChangeShapeType="1"/>
              </p:cNvSpPr>
              <p:nvPr/>
            </p:nvSpPr>
            <p:spPr bwMode="auto">
              <a:xfrm flipV="1">
                <a:off x="2468" y="3172"/>
                <a:ext cx="37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87" name="Line 56"/>
              <p:cNvSpPr>
                <a:spLocks noChangeShapeType="1"/>
              </p:cNvSpPr>
              <p:nvPr/>
            </p:nvSpPr>
            <p:spPr bwMode="auto">
              <a:xfrm flipH="1">
                <a:off x="970" y="2549"/>
                <a:ext cx="318" cy="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88" name="Line 57"/>
              <p:cNvSpPr>
                <a:spLocks noChangeShapeType="1"/>
              </p:cNvSpPr>
              <p:nvPr/>
            </p:nvSpPr>
            <p:spPr bwMode="auto">
              <a:xfrm>
                <a:off x="1166" y="2185"/>
                <a:ext cx="30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89" name="Line 58"/>
              <p:cNvSpPr>
                <a:spLocks noChangeShapeType="1"/>
              </p:cNvSpPr>
              <p:nvPr/>
            </p:nvSpPr>
            <p:spPr bwMode="auto">
              <a:xfrm flipV="1">
                <a:off x="1465" y="2029"/>
                <a:ext cx="0" cy="15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90" name="Line 59"/>
              <p:cNvSpPr>
                <a:spLocks noChangeShapeType="1"/>
              </p:cNvSpPr>
              <p:nvPr/>
            </p:nvSpPr>
            <p:spPr bwMode="auto">
              <a:xfrm>
                <a:off x="1855" y="2444"/>
                <a:ext cx="14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91" name="Line 60"/>
              <p:cNvSpPr>
                <a:spLocks noChangeShapeType="1"/>
              </p:cNvSpPr>
              <p:nvPr/>
            </p:nvSpPr>
            <p:spPr bwMode="auto">
              <a:xfrm flipH="1">
                <a:off x="1471" y="3369"/>
                <a:ext cx="379" cy="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92" name="Line 61"/>
              <p:cNvSpPr>
                <a:spLocks noChangeShapeType="1"/>
              </p:cNvSpPr>
              <p:nvPr/>
            </p:nvSpPr>
            <p:spPr bwMode="auto">
              <a:xfrm>
                <a:off x="1479" y="3375"/>
                <a:ext cx="1" cy="15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93" name="Line 62"/>
              <p:cNvSpPr>
                <a:spLocks noChangeShapeType="1"/>
              </p:cNvSpPr>
              <p:nvPr/>
            </p:nvSpPr>
            <p:spPr bwMode="auto">
              <a:xfrm>
                <a:off x="991" y="3172"/>
                <a:ext cx="0" cy="35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94" name="Line 63"/>
              <p:cNvSpPr>
                <a:spLocks noChangeShapeType="1"/>
              </p:cNvSpPr>
              <p:nvPr/>
            </p:nvSpPr>
            <p:spPr bwMode="auto">
              <a:xfrm>
                <a:off x="475" y="2965"/>
                <a:ext cx="0" cy="55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95" name="Line 64"/>
              <p:cNvSpPr>
                <a:spLocks noChangeShapeType="1"/>
              </p:cNvSpPr>
              <p:nvPr/>
            </p:nvSpPr>
            <p:spPr bwMode="auto">
              <a:xfrm>
                <a:off x="1981" y="2964"/>
                <a:ext cx="0" cy="56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96" name="Line 65"/>
              <p:cNvSpPr>
                <a:spLocks noChangeShapeType="1"/>
              </p:cNvSpPr>
              <p:nvPr/>
            </p:nvSpPr>
            <p:spPr bwMode="auto">
              <a:xfrm>
                <a:off x="1712" y="2444"/>
                <a:ext cx="20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97" name="Rectangle 66"/>
              <p:cNvSpPr>
                <a:spLocks noChangeArrowheads="1"/>
              </p:cNvSpPr>
              <p:nvPr/>
            </p:nvSpPr>
            <p:spPr bwMode="auto">
              <a:xfrm>
                <a:off x="1300" y="2268"/>
                <a:ext cx="330" cy="388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98" name="Line 67"/>
              <p:cNvSpPr>
                <a:spLocks noChangeShapeType="1"/>
              </p:cNvSpPr>
              <p:nvPr/>
            </p:nvSpPr>
            <p:spPr bwMode="auto">
              <a:xfrm flipV="1">
                <a:off x="1169" y="2332"/>
                <a:ext cx="13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99" name="Text Box 68"/>
              <p:cNvSpPr txBox="1">
                <a:spLocks noChangeArrowheads="1"/>
              </p:cNvSpPr>
              <p:nvPr/>
            </p:nvSpPr>
            <p:spPr bwMode="auto">
              <a:xfrm>
                <a:off x="1316" y="2298"/>
                <a:ext cx="330" cy="2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&amp;</a:t>
                </a:r>
              </a:p>
            </p:txBody>
          </p:sp>
          <p:sp>
            <p:nvSpPr>
              <p:cNvPr id="200" name="Oval 69"/>
              <p:cNvSpPr>
                <a:spLocks noChangeArrowheads="1"/>
              </p:cNvSpPr>
              <p:nvPr/>
            </p:nvSpPr>
            <p:spPr bwMode="auto">
              <a:xfrm>
                <a:off x="1630" y="2409"/>
                <a:ext cx="82" cy="71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grpSp>
            <p:nvGrpSpPr>
              <p:cNvPr id="201" name="Group 70"/>
              <p:cNvGrpSpPr>
                <a:grpSpLocks/>
              </p:cNvGrpSpPr>
              <p:nvPr/>
            </p:nvGrpSpPr>
            <p:grpSpPr bwMode="auto">
              <a:xfrm>
                <a:off x="394" y="1817"/>
                <a:ext cx="336" cy="228"/>
                <a:chOff x="296" y="1104"/>
                <a:chExt cx="336" cy="312"/>
              </a:xfrm>
            </p:grpSpPr>
            <p:sp>
              <p:nvSpPr>
                <p:cNvPr id="257" name="Line 71"/>
                <p:cNvSpPr>
                  <a:spLocks noChangeShapeType="1"/>
                </p:cNvSpPr>
                <p:nvPr/>
              </p:nvSpPr>
              <p:spPr bwMode="auto">
                <a:xfrm>
                  <a:off x="304" y="1104"/>
                  <a:ext cx="0" cy="31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58" name="Line 72"/>
                <p:cNvSpPr>
                  <a:spLocks noChangeShapeType="1"/>
                </p:cNvSpPr>
                <p:nvPr/>
              </p:nvSpPr>
              <p:spPr bwMode="auto">
                <a:xfrm>
                  <a:off x="296" y="1104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59" name="Line 73"/>
                <p:cNvSpPr>
                  <a:spLocks noChangeShapeType="1"/>
                </p:cNvSpPr>
                <p:nvPr/>
              </p:nvSpPr>
              <p:spPr bwMode="auto">
                <a:xfrm flipH="1">
                  <a:off x="624" y="1112"/>
                  <a:ext cx="0" cy="30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202" name="Group 74"/>
              <p:cNvGrpSpPr>
                <a:grpSpLocks/>
              </p:cNvGrpSpPr>
              <p:nvPr/>
            </p:nvGrpSpPr>
            <p:grpSpPr bwMode="auto">
              <a:xfrm>
                <a:off x="884" y="1811"/>
                <a:ext cx="336" cy="229"/>
                <a:chOff x="296" y="1104"/>
                <a:chExt cx="336" cy="312"/>
              </a:xfrm>
            </p:grpSpPr>
            <p:sp>
              <p:nvSpPr>
                <p:cNvPr id="254" name="Line 75"/>
                <p:cNvSpPr>
                  <a:spLocks noChangeShapeType="1"/>
                </p:cNvSpPr>
                <p:nvPr/>
              </p:nvSpPr>
              <p:spPr bwMode="auto">
                <a:xfrm>
                  <a:off x="304" y="1104"/>
                  <a:ext cx="0" cy="31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55" name="Line 76"/>
                <p:cNvSpPr>
                  <a:spLocks noChangeShapeType="1"/>
                </p:cNvSpPr>
                <p:nvPr/>
              </p:nvSpPr>
              <p:spPr bwMode="auto">
                <a:xfrm>
                  <a:off x="296" y="1104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56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624" y="1112"/>
                  <a:ext cx="0" cy="30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203" name="Group 78"/>
              <p:cNvGrpSpPr>
                <a:grpSpLocks/>
              </p:cNvGrpSpPr>
              <p:nvPr/>
            </p:nvGrpSpPr>
            <p:grpSpPr bwMode="auto">
              <a:xfrm>
                <a:off x="1372" y="1805"/>
                <a:ext cx="336" cy="229"/>
                <a:chOff x="296" y="1104"/>
                <a:chExt cx="336" cy="312"/>
              </a:xfrm>
            </p:grpSpPr>
            <p:sp>
              <p:nvSpPr>
                <p:cNvPr id="251" name="Line 79"/>
                <p:cNvSpPr>
                  <a:spLocks noChangeShapeType="1"/>
                </p:cNvSpPr>
                <p:nvPr/>
              </p:nvSpPr>
              <p:spPr bwMode="auto">
                <a:xfrm>
                  <a:off x="304" y="1104"/>
                  <a:ext cx="0" cy="31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52" name="Line 80"/>
                <p:cNvSpPr>
                  <a:spLocks noChangeShapeType="1"/>
                </p:cNvSpPr>
                <p:nvPr/>
              </p:nvSpPr>
              <p:spPr bwMode="auto">
                <a:xfrm>
                  <a:off x="296" y="1104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53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624" y="1112"/>
                  <a:ext cx="0" cy="30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204" name="Group 82"/>
              <p:cNvGrpSpPr>
                <a:grpSpLocks/>
              </p:cNvGrpSpPr>
              <p:nvPr/>
            </p:nvGrpSpPr>
            <p:grpSpPr bwMode="auto">
              <a:xfrm>
                <a:off x="1874" y="1799"/>
                <a:ext cx="336" cy="229"/>
                <a:chOff x="296" y="1104"/>
                <a:chExt cx="336" cy="312"/>
              </a:xfrm>
            </p:grpSpPr>
            <p:sp>
              <p:nvSpPr>
                <p:cNvPr id="248" name="Line 83"/>
                <p:cNvSpPr>
                  <a:spLocks noChangeShapeType="1"/>
                </p:cNvSpPr>
                <p:nvPr/>
              </p:nvSpPr>
              <p:spPr bwMode="auto">
                <a:xfrm>
                  <a:off x="304" y="1104"/>
                  <a:ext cx="0" cy="31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49" name="Line 84"/>
                <p:cNvSpPr>
                  <a:spLocks noChangeShapeType="1"/>
                </p:cNvSpPr>
                <p:nvPr/>
              </p:nvSpPr>
              <p:spPr bwMode="auto">
                <a:xfrm>
                  <a:off x="296" y="1104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50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624" y="1112"/>
                  <a:ext cx="0" cy="30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205" name="Group 86"/>
              <p:cNvGrpSpPr>
                <a:grpSpLocks/>
              </p:cNvGrpSpPr>
              <p:nvPr/>
            </p:nvGrpSpPr>
            <p:grpSpPr bwMode="auto">
              <a:xfrm>
                <a:off x="2362" y="1805"/>
                <a:ext cx="336" cy="229"/>
                <a:chOff x="296" y="1104"/>
                <a:chExt cx="336" cy="312"/>
              </a:xfrm>
            </p:grpSpPr>
            <p:sp>
              <p:nvSpPr>
                <p:cNvPr id="245" name="Line 87"/>
                <p:cNvSpPr>
                  <a:spLocks noChangeShapeType="1"/>
                </p:cNvSpPr>
                <p:nvPr/>
              </p:nvSpPr>
              <p:spPr bwMode="auto">
                <a:xfrm>
                  <a:off x="304" y="1104"/>
                  <a:ext cx="0" cy="31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46" name="Line 88"/>
                <p:cNvSpPr>
                  <a:spLocks noChangeShapeType="1"/>
                </p:cNvSpPr>
                <p:nvPr/>
              </p:nvSpPr>
              <p:spPr bwMode="auto">
                <a:xfrm>
                  <a:off x="296" y="1104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47" name="Line 89"/>
                <p:cNvSpPr>
                  <a:spLocks noChangeShapeType="1"/>
                </p:cNvSpPr>
                <p:nvPr/>
              </p:nvSpPr>
              <p:spPr bwMode="auto">
                <a:xfrm flipH="1">
                  <a:off x="624" y="1112"/>
                  <a:ext cx="0" cy="30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206" name="Group 90"/>
              <p:cNvGrpSpPr>
                <a:grpSpLocks/>
              </p:cNvGrpSpPr>
              <p:nvPr/>
            </p:nvGrpSpPr>
            <p:grpSpPr bwMode="auto">
              <a:xfrm>
                <a:off x="2869" y="1811"/>
                <a:ext cx="336" cy="229"/>
                <a:chOff x="296" y="1104"/>
                <a:chExt cx="336" cy="312"/>
              </a:xfrm>
            </p:grpSpPr>
            <p:sp>
              <p:nvSpPr>
                <p:cNvPr id="242" name="Line 91"/>
                <p:cNvSpPr>
                  <a:spLocks noChangeShapeType="1"/>
                </p:cNvSpPr>
                <p:nvPr/>
              </p:nvSpPr>
              <p:spPr bwMode="auto">
                <a:xfrm>
                  <a:off x="304" y="1104"/>
                  <a:ext cx="0" cy="31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43" name="Line 92"/>
                <p:cNvSpPr>
                  <a:spLocks noChangeShapeType="1"/>
                </p:cNvSpPr>
                <p:nvPr/>
              </p:nvSpPr>
              <p:spPr bwMode="auto">
                <a:xfrm>
                  <a:off x="296" y="1104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44" name="Line 93"/>
                <p:cNvSpPr>
                  <a:spLocks noChangeShapeType="1"/>
                </p:cNvSpPr>
                <p:nvPr/>
              </p:nvSpPr>
              <p:spPr bwMode="auto">
                <a:xfrm flipH="1">
                  <a:off x="624" y="1112"/>
                  <a:ext cx="0" cy="30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207" name="Group 94"/>
              <p:cNvGrpSpPr>
                <a:grpSpLocks/>
              </p:cNvGrpSpPr>
              <p:nvPr/>
            </p:nvGrpSpPr>
            <p:grpSpPr bwMode="auto">
              <a:xfrm>
                <a:off x="3330" y="1811"/>
                <a:ext cx="336" cy="229"/>
                <a:chOff x="296" y="1104"/>
                <a:chExt cx="336" cy="312"/>
              </a:xfrm>
            </p:grpSpPr>
            <p:sp>
              <p:nvSpPr>
                <p:cNvPr id="239" name="Line 95"/>
                <p:cNvSpPr>
                  <a:spLocks noChangeShapeType="1"/>
                </p:cNvSpPr>
                <p:nvPr/>
              </p:nvSpPr>
              <p:spPr bwMode="auto">
                <a:xfrm>
                  <a:off x="304" y="1104"/>
                  <a:ext cx="0" cy="31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40" name="Line 96"/>
                <p:cNvSpPr>
                  <a:spLocks noChangeShapeType="1"/>
                </p:cNvSpPr>
                <p:nvPr/>
              </p:nvSpPr>
              <p:spPr bwMode="auto">
                <a:xfrm>
                  <a:off x="296" y="1104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41" name="Line 97"/>
                <p:cNvSpPr>
                  <a:spLocks noChangeShapeType="1"/>
                </p:cNvSpPr>
                <p:nvPr/>
              </p:nvSpPr>
              <p:spPr bwMode="auto">
                <a:xfrm flipH="1">
                  <a:off x="624" y="1112"/>
                  <a:ext cx="0" cy="30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208" name="Group 98"/>
              <p:cNvGrpSpPr>
                <a:grpSpLocks/>
              </p:cNvGrpSpPr>
              <p:nvPr/>
            </p:nvGrpSpPr>
            <p:grpSpPr bwMode="auto">
              <a:xfrm flipV="1">
                <a:off x="408" y="3513"/>
                <a:ext cx="336" cy="228"/>
                <a:chOff x="296" y="1104"/>
                <a:chExt cx="336" cy="312"/>
              </a:xfrm>
            </p:grpSpPr>
            <p:sp>
              <p:nvSpPr>
                <p:cNvPr id="236" name="Line 99"/>
                <p:cNvSpPr>
                  <a:spLocks noChangeShapeType="1"/>
                </p:cNvSpPr>
                <p:nvPr/>
              </p:nvSpPr>
              <p:spPr bwMode="auto">
                <a:xfrm>
                  <a:off x="304" y="1104"/>
                  <a:ext cx="0" cy="31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37" name="Line 100"/>
                <p:cNvSpPr>
                  <a:spLocks noChangeShapeType="1"/>
                </p:cNvSpPr>
                <p:nvPr/>
              </p:nvSpPr>
              <p:spPr bwMode="auto">
                <a:xfrm>
                  <a:off x="296" y="1104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38" name="Line 101"/>
                <p:cNvSpPr>
                  <a:spLocks noChangeShapeType="1"/>
                </p:cNvSpPr>
                <p:nvPr/>
              </p:nvSpPr>
              <p:spPr bwMode="auto">
                <a:xfrm flipH="1">
                  <a:off x="624" y="1112"/>
                  <a:ext cx="0" cy="30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209" name="Group 102"/>
              <p:cNvGrpSpPr>
                <a:grpSpLocks/>
              </p:cNvGrpSpPr>
              <p:nvPr/>
            </p:nvGrpSpPr>
            <p:grpSpPr bwMode="auto">
              <a:xfrm flipV="1">
                <a:off x="884" y="3513"/>
                <a:ext cx="336" cy="228"/>
                <a:chOff x="296" y="1104"/>
                <a:chExt cx="336" cy="312"/>
              </a:xfrm>
            </p:grpSpPr>
            <p:sp>
              <p:nvSpPr>
                <p:cNvPr id="233" name="Line 103"/>
                <p:cNvSpPr>
                  <a:spLocks noChangeShapeType="1"/>
                </p:cNvSpPr>
                <p:nvPr/>
              </p:nvSpPr>
              <p:spPr bwMode="auto">
                <a:xfrm>
                  <a:off x="304" y="1104"/>
                  <a:ext cx="0" cy="31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34" name="Line 104"/>
                <p:cNvSpPr>
                  <a:spLocks noChangeShapeType="1"/>
                </p:cNvSpPr>
                <p:nvPr/>
              </p:nvSpPr>
              <p:spPr bwMode="auto">
                <a:xfrm>
                  <a:off x="296" y="1104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35" name="Line 105"/>
                <p:cNvSpPr>
                  <a:spLocks noChangeShapeType="1"/>
                </p:cNvSpPr>
                <p:nvPr/>
              </p:nvSpPr>
              <p:spPr bwMode="auto">
                <a:xfrm flipH="1">
                  <a:off x="624" y="1112"/>
                  <a:ext cx="0" cy="30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210" name="Group 106"/>
              <p:cNvGrpSpPr>
                <a:grpSpLocks/>
              </p:cNvGrpSpPr>
              <p:nvPr/>
            </p:nvGrpSpPr>
            <p:grpSpPr bwMode="auto">
              <a:xfrm flipV="1">
                <a:off x="1372" y="3507"/>
                <a:ext cx="336" cy="229"/>
                <a:chOff x="296" y="1104"/>
                <a:chExt cx="336" cy="312"/>
              </a:xfrm>
            </p:grpSpPr>
            <p:sp>
              <p:nvSpPr>
                <p:cNvPr id="230" name="Line 107"/>
                <p:cNvSpPr>
                  <a:spLocks noChangeShapeType="1"/>
                </p:cNvSpPr>
                <p:nvPr/>
              </p:nvSpPr>
              <p:spPr bwMode="auto">
                <a:xfrm>
                  <a:off x="304" y="1104"/>
                  <a:ext cx="0" cy="31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31" name="Line 108"/>
                <p:cNvSpPr>
                  <a:spLocks noChangeShapeType="1"/>
                </p:cNvSpPr>
                <p:nvPr/>
              </p:nvSpPr>
              <p:spPr bwMode="auto">
                <a:xfrm>
                  <a:off x="296" y="1104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32" name="Line 109"/>
                <p:cNvSpPr>
                  <a:spLocks noChangeShapeType="1"/>
                </p:cNvSpPr>
                <p:nvPr/>
              </p:nvSpPr>
              <p:spPr bwMode="auto">
                <a:xfrm flipH="1">
                  <a:off x="624" y="1112"/>
                  <a:ext cx="0" cy="30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211" name="Group 110"/>
              <p:cNvGrpSpPr>
                <a:grpSpLocks/>
              </p:cNvGrpSpPr>
              <p:nvPr/>
            </p:nvGrpSpPr>
            <p:grpSpPr bwMode="auto">
              <a:xfrm flipV="1">
                <a:off x="1867" y="3518"/>
                <a:ext cx="336" cy="229"/>
                <a:chOff x="296" y="1104"/>
                <a:chExt cx="336" cy="312"/>
              </a:xfrm>
            </p:grpSpPr>
            <p:sp>
              <p:nvSpPr>
                <p:cNvPr id="227" name="Line 111"/>
                <p:cNvSpPr>
                  <a:spLocks noChangeShapeType="1"/>
                </p:cNvSpPr>
                <p:nvPr/>
              </p:nvSpPr>
              <p:spPr bwMode="auto">
                <a:xfrm>
                  <a:off x="304" y="1104"/>
                  <a:ext cx="0" cy="31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28" name="Line 112"/>
                <p:cNvSpPr>
                  <a:spLocks noChangeShapeType="1"/>
                </p:cNvSpPr>
                <p:nvPr/>
              </p:nvSpPr>
              <p:spPr bwMode="auto">
                <a:xfrm>
                  <a:off x="296" y="1104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29" name="Line 113"/>
                <p:cNvSpPr>
                  <a:spLocks noChangeShapeType="1"/>
                </p:cNvSpPr>
                <p:nvPr/>
              </p:nvSpPr>
              <p:spPr bwMode="auto">
                <a:xfrm flipH="1">
                  <a:off x="624" y="1112"/>
                  <a:ext cx="0" cy="30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212" name="Group 114"/>
              <p:cNvGrpSpPr>
                <a:grpSpLocks/>
              </p:cNvGrpSpPr>
              <p:nvPr/>
            </p:nvGrpSpPr>
            <p:grpSpPr bwMode="auto">
              <a:xfrm flipV="1">
                <a:off x="2369" y="3507"/>
                <a:ext cx="336" cy="229"/>
                <a:chOff x="296" y="1104"/>
                <a:chExt cx="336" cy="312"/>
              </a:xfrm>
            </p:grpSpPr>
            <p:sp>
              <p:nvSpPr>
                <p:cNvPr id="224" name="Line 115"/>
                <p:cNvSpPr>
                  <a:spLocks noChangeShapeType="1"/>
                </p:cNvSpPr>
                <p:nvPr/>
              </p:nvSpPr>
              <p:spPr bwMode="auto">
                <a:xfrm>
                  <a:off x="304" y="1104"/>
                  <a:ext cx="0" cy="31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25" name="Line 116"/>
                <p:cNvSpPr>
                  <a:spLocks noChangeShapeType="1"/>
                </p:cNvSpPr>
                <p:nvPr/>
              </p:nvSpPr>
              <p:spPr bwMode="auto">
                <a:xfrm>
                  <a:off x="296" y="1104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26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624" y="1112"/>
                  <a:ext cx="0" cy="30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213" name="Group 118"/>
              <p:cNvGrpSpPr>
                <a:grpSpLocks/>
              </p:cNvGrpSpPr>
              <p:nvPr/>
            </p:nvGrpSpPr>
            <p:grpSpPr bwMode="auto">
              <a:xfrm flipV="1">
                <a:off x="2876" y="3518"/>
                <a:ext cx="336" cy="229"/>
                <a:chOff x="296" y="1104"/>
                <a:chExt cx="336" cy="312"/>
              </a:xfrm>
            </p:grpSpPr>
            <p:sp>
              <p:nvSpPr>
                <p:cNvPr id="221" name="Line 119"/>
                <p:cNvSpPr>
                  <a:spLocks noChangeShapeType="1"/>
                </p:cNvSpPr>
                <p:nvPr/>
              </p:nvSpPr>
              <p:spPr bwMode="auto">
                <a:xfrm>
                  <a:off x="304" y="1104"/>
                  <a:ext cx="0" cy="31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22" name="Line 120"/>
                <p:cNvSpPr>
                  <a:spLocks noChangeShapeType="1"/>
                </p:cNvSpPr>
                <p:nvPr/>
              </p:nvSpPr>
              <p:spPr bwMode="auto">
                <a:xfrm>
                  <a:off x="296" y="1104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23" name="Line 121"/>
                <p:cNvSpPr>
                  <a:spLocks noChangeShapeType="1"/>
                </p:cNvSpPr>
                <p:nvPr/>
              </p:nvSpPr>
              <p:spPr bwMode="auto">
                <a:xfrm flipH="1">
                  <a:off x="624" y="1112"/>
                  <a:ext cx="0" cy="30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214" name="Group 122"/>
              <p:cNvGrpSpPr>
                <a:grpSpLocks/>
              </p:cNvGrpSpPr>
              <p:nvPr/>
            </p:nvGrpSpPr>
            <p:grpSpPr bwMode="auto">
              <a:xfrm flipV="1">
                <a:off x="3316" y="3507"/>
                <a:ext cx="336" cy="229"/>
                <a:chOff x="296" y="1104"/>
                <a:chExt cx="336" cy="312"/>
              </a:xfrm>
            </p:grpSpPr>
            <p:sp>
              <p:nvSpPr>
                <p:cNvPr id="218" name="Line 123"/>
                <p:cNvSpPr>
                  <a:spLocks noChangeShapeType="1"/>
                </p:cNvSpPr>
                <p:nvPr/>
              </p:nvSpPr>
              <p:spPr bwMode="auto">
                <a:xfrm>
                  <a:off x="304" y="1104"/>
                  <a:ext cx="0" cy="31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19" name="Line 124"/>
                <p:cNvSpPr>
                  <a:spLocks noChangeShapeType="1"/>
                </p:cNvSpPr>
                <p:nvPr/>
              </p:nvSpPr>
              <p:spPr bwMode="auto">
                <a:xfrm>
                  <a:off x="296" y="1104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20" name="Line 125"/>
                <p:cNvSpPr>
                  <a:spLocks noChangeShapeType="1"/>
                </p:cNvSpPr>
                <p:nvPr/>
              </p:nvSpPr>
              <p:spPr bwMode="auto">
                <a:xfrm flipH="1">
                  <a:off x="624" y="1112"/>
                  <a:ext cx="0" cy="30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215" name="Line 126"/>
              <p:cNvSpPr>
                <a:spLocks noChangeShapeType="1"/>
              </p:cNvSpPr>
              <p:nvPr/>
            </p:nvSpPr>
            <p:spPr bwMode="auto">
              <a:xfrm>
                <a:off x="2693" y="2167"/>
                <a:ext cx="3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216" name="Line 127"/>
              <p:cNvSpPr>
                <a:spLocks noChangeShapeType="1"/>
              </p:cNvSpPr>
              <p:nvPr/>
            </p:nvSpPr>
            <p:spPr bwMode="auto">
              <a:xfrm flipV="1">
                <a:off x="2991" y="2023"/>
                <a:ext cx="0" cy="15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217" name="Line 128"/>
              <p:cNvSpPr>
                <a:spLocks noChangeShapeType="1"/>
              </p:cNvSpPr>
              <p:nvPr/>
            </p:nvSpPr>
            <p:spPr bwMode="auto">
              <a:xfrm flipV="1">
                <a:off x="1848" y="3075"/>
                <a:ext cx="0" cy="31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</p:grpSp>
      </p:grpSp>
      <p:sp>
        <p:nvSpPr>
          <p:cNvPr id="260" name="Text Box 133"/>
          <p:cNvSpPr txBox="1">
            <a:spLocks noChangeArrowheads="1"/>
          </p:cNvSpPr>
          <p:nvPr/>
        </p:nvSpPr>
        <p:spPr bwMode="auto">
          <a:xfrm>
            <a:off x="473075" y="1178242"/>
            <a:ext cx="10953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U</a:t>
            </a:r>
            <a:r>
              <a: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CC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华文中宋" pitchFamily="2" charset="-122"/>
              <a:cs typeface="Times New Roman" pitchFamily="18" charset="0"/>
            </a:endParaRPr>
          </a:p>
        </p:txBody>
      </p:sp>
      <p:pic>
        <p:nvPicPr>
          <p:cNvPr id="261" name="Picture 13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95403" y="1938655"/>
            <a:ext cx="2373312" cy="166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262" name="Group 129"/>
          <p:cNvGrpSpPr>
            <a:grpSpLocks/>
          </p:cNvGrpSpPr>
          <p:nvPr/>
        </p:nvGrpSpPr>
        <p:grpSpPr bwMode="auto">
          <a:xfrm>
            <a:off x="5739765" y="3015615"/>
            <a:ext cx="2598738" cy="1751012"/>
            <a:chOff x="3648" y="2655"/>
            <a:chExt cx="1637" cy="1103"/>
          </a:xfrm>
        </p:grpSpPr>
        <p:sp>
          <p:nvSpPr>
            <p:cNvPr id="263" name="Text Box 130"/>
            <p:cNvSpPr txBox="1">
              <a:spLocks noChangeArrowheads="1"/>
            </p:cNvSpPr>
            <p:nvPr/>
          </p:nvSpPr>
          <p:spPr bwMode="auto">
            <a:xfrm>
              <a:off x="4342" y="3506"/>
              <a:ext cx="778" cy="252"/>
            </a:xfrm>
            <a:prstGeom prst="rect">
              <a:avLst/>
            </a:prstGeom>
            <a:noFill/>
            <a:ln w="28575">
              <a:solidFill>
                <a:srgbClr val="3333CC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rPr>
                <a:t>7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rPr>
                <a:t>号管脚</a:t>
              </a:r>
            </a:p>
          </p:txBody>
        </p:sp>
        <p:sp>
          <p:nvSpPr>
            <p:cNvPr id="264" name="Line 131"/>
            <p:cNvSpPr>
              <a:spLocks noChangeShapeType="1"/>
            </p:cNvSpPr>
            <p:nvPr/>
          </p:nvSpPr>
          <p:spPr bwMode="auto">
            <a:xfrm flipV="1">
              <a:off x="5082" y="2655"/>
              <a:ext cx="203" cy="84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65" name="Line 132"/>
            <p:cNvSpPr>
              <a:spLocks noChangeShapeType="1"/>
            </p:cNvSpPr>
            <p:nvPr/>
          </p:nvSpPr>
          <p:spPr bwMode="auto">
            <a:xfrm flipH="1" flipV="1">
              <a:off x="3648" y="3624"/>
              <a:ext cx="671" cy="66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utoUpdateAnimBg="0"/>
      <p:bldP spid="136" grpId="0" autoUpdateAnimBg="0"/>
      <p:bldP spid="260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h7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6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8" descr="ph7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549275"/>
            <a:ext cx="7556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Text Box 2"/>
          <p:cNvSpPr txBox="1">
            <a:spLocks noChangeArrowheads="1"/>
          </p:cNvSpPr>
          <p:nvPr/>
        </p:nvSpPr>
        <p:spPr bwMode="auto">
          <a:xfrm>
            <a:off x="2387600" y="119063"/>
            <a:ext cx="47402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常用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TTL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逻辑门电路</a:t>
            </a:r>
          </a:p>
        </p:txBody>
      </p:sp>
      <p:sp>
        <p:nvSpPr>
          <p:cNvPr id="48" name="Line 4"/>
          <p:cNvSpPr>
            <a:spLocks noChangeShapeType="1"/>
          </p:cNvSpPr>
          <p:nvPr/>
        </p:nvSpPr>
        <p:spPr bwMode="auto">
          <a:xfrm>
            <a:off x="396240" y="1219200"/>
            <a:ext cx="838800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9" name="Line 5"/>
          <p:cNvSpPr>
            <a:spLocks noChangeShapeType="1"/>
          </p:cNvSpPr>
          <p:nvPr/>
        </p:nvSpPr>
        <p:spPr bwMode="auto">
          <a:xfrm>
            <a:off x="367862" y="3295431"/>
            <a:ext cx="838800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50" name="Line 6"/>
          <p:cNvSpPr>
            <a:spLocks noChangeShapeType="1"/>
          </p:cNvSpPr>
          <p:nvPr/>
        </p:nvSpPr>
        <p:spPr bwMode="auto">
          <a:xfrm>
            <a:off x="378360" y="4031028"/>
            <a:ext cx="835200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51" name="Line 7"/>
          <p:cNvSpPr>
            <a:spLocks noChangeShapeType="1"/>
          </p:cNvSpPr>
          <p:nvPr/>
        </p:nvSpPr>
        <p:spPr bwMode="auto">
          <a:xfrm>
            <a:off x="388870" y="4510117"/>
            <a:ext cx="838800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52" name="Rectangle 8"/>
          <p:cNvSpPr>
            <a:spLocks noChangeArrowheads="1"/>
          </p:cNvSpPr>
          <p:nvPr/>
        </p:nvSpPr>
        <p:spPr bwMode="auto">
          <a:xfrm>
            <a:off x="897580" y="834390"/>
            <a:ext cx="7008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名称</a:t>
            </a:r>
          </a:p>
        </p:txBody>
      </p:sp>
      <p:sp>
        <p:nvSpPr>
          <p:cNvPr id="53" name="Rectangle 9"/>
          <p:cNvSpPr>
            <a:spLocks noChangeArrowheads="1"/>
          </p:cNvSpPr>
          <p:nvPr/>
        </p:nvSpPr>
        <p:spPr bwMode="auto">
          <a:xfrm>
            <a:off x="2552700" y="844550"/>
            <a:ext cx="23647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国际常用系列型号</a:t>
            </a:r>
          </a:p>
        </p:txBody>
      </p:sp>
      <p:sp>
        <p:nvSpPr>
          <p:cNvPr id="54" name="Rectangle 10"/>
          <p:cNvSpPr>
            <a:spLocks noChangeArrowheads="1"/>
          </p:cNvSpPr>
          <p:nvPr/>
        </p:nvSpPr>
        <p:spPr bwMode="auto">
          <a:xfrm>
            <a:off x="4968240" y="826770"/>
            <a:ext cx="1217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国产型号</a:t>
            </a:r>
          </a:p>
        </p:txBody>
      </p:sp>
      <p:sp>
        <p:nvSpPr>
          <p:cNvPr id="55" name="Rectangle 11"/>
          <p:cNvSpPr>
            <a:spLocks noChangeArrowheads="1"/>
          </p:cNvSpPr>
          <p:nvPr/>
        </p:nvSpPr>
        <p:spPr bwMode="auto">
          <a:xfrm>
            <a:off x="7180580" y="839470"/>
            <a:ext cx="901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说明</a:t>
            </a:r>
          </a:p>
        </p:txBody>
      </p:sp>
      <p:sp>
        <p:nvSpPr>
          <p:cNvPr id="56" name="Line 12"/>
          <p:cNvSpPr>
            <a:spLocks noChangeShapeType="1"/>
          </p:cNvSpPr>
          <p:nvPr/>
        </p:nvSpPr>
        <p:spPr bwMode="auto">
          <a:xfrm flipH="1">
            <a:off x="2417763" y="838200"/>
            <a:ext cx="0" cy="41760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57" name="Line 13"/>
          <p:cNvSpPr>
            <a:spLocks noChangeShapeType="1"/>
          </p:cNvSpPr>
          <p:nvPr/>
        </p:nvSpPr>
        <p:spPr bwMode="auto">
          <a:xfrm flipH="1">
            <a:off x="4896803" y="825500"/>
            <a:ext cx="0" cy="41760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58" name="Line 14"/>
          <p:cNvSpPr>
            <a:spLocks noChangeShapeType="1"/>
          </p:cNvSpPr>
          <p:nvPr/>
        </p:nvSpPr>
        <p:spPr bwMode="auto">
          <a:xfrm flipH="1">
            <a:off x="6319838" y="828675"/>
            <a:ext cx="0" cy="41760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59" name="Rectangle 15"/>
          <p:cNvSpPr>
            <a:spLocks noChangeArrowheads="1"/>
          </p:cNvSpPr>
          <p:nvPr/>
        </p:nvSpPr>
        <p:spPr bwMode="auto">
          <a:xfrm>
            <a:off x="397200" y="1275768"/>
            <a:ext cx="188224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四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2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输入与非门</a:t>
            </a:r>
          </a:p>
        </p:txBody>
      </p:sp>
      <p:sp>
        <p:nvSpPr>
          <p:cNvPr id="60" name="Rectangle 16"/>
          <p:cNvSpPr>
            <a:spLocks noChangeArrowheads="1"/>
          </p:cNvSpPr>
          <p:nvPr/>
        </p:nvSpPr>
        <p:spPr bwMode="auto">
          <a:xfrm>
            <a:off x="3043610" y="1248780"/>
            <a:ext cx="997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74LS00</a:t>
            </a:r>
          </a:p>
        </p:txBody>
      </p:sp>
      <p:sp>
        <p:nvSpPr>
          <p:cNvPr id="61" name="Rectangle 17"/>
          <p:cNvSpPr>
            <a:spLocks noChangeArrowheads="1"/>
          </p:cNvSpPr>
          <p:nvPr/>
        </p:nvSpPr>
        <p:spPr bwMode="auto">
          <a:xfrm>
            <a:off x="5056023" y="1260440"/>
            <a:ext cx="10399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T1000</a:t>
            </a:r>
          </a:p>
        </p:txBody>
      </p:sp>
      <p:sp>
        <p:nvSpPr>
          <p:cNvPr id="62" name="Rectangle 18"/>
          <p:cNvSpPr>
            <a:spLocks noChangeArrowheads="1"/>
          </p:cNvSpPr>
          <p:nvPr/>
        </p:nvSpPr>
        <p:spPr bwMode="auto">
          <a:xfrm>
            <a:off x="397200" y="1676038"/>
            <a:ext cx="16257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四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2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输入或门</a:t>
            </a:r>
          </a:p>
        </p:txBody>
      </p:sp>
      <p:sp>
        <p:nvSpPr>
          <p:cNvPr id="63" name="Rectangle 19"/>
          <p:cNvSpPr>
            <a:spLocks noChangeArrowheads="1"/>
          </p:cNvSpPr>
          <p:nvPr/>
        </p:nvSpPr>
        <p:spPr bwMode="auto">
          <a:xfrm>
            <a:off x="397200" y="2839188"/>
            <a:ext cx="1369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四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2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异或门</a:t>
            </a:r>
          </a:p>
        </p:txBody>
      </p:sp>
      <p:sp>
        <p:nvSpPr>
          <p:cNvPr id="64" name="Rectangle 20"/>
          <p:cNvSpPr>
            <a:spLocks noChangeArrowheads="1"/>
          </p:cNvSpPr>
          <p:nvPr/>
        </p:nvSpPr>
        <p:spPr bwMode="auto">
          <a:xfrm>
            <a:off x="397200" y="2050908"/>
            <a:ext cx="188224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四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2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输入或非门</a:t>
            </a:r>
          </a:p>
        </p:txBody>
      </p:sp>
      <p:sp>
        <p:nvSpPr>
          <p:cNvPr id="65" name="Rectangle 21"/>
          <p:cNvSpPr>
            <a:spLocks noChangeArrowheads="1"/>
          </p:cNvSpPr>
          <p:nvPr/>
        </p:nvSpPr>
        <p:spPr bwMode="auto">
          <a:xfrm>
            <a:off x="397200" y="2436728"/>
            <a:ext cx="16257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四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2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输入与门</a:t>
            </a:r>
          </a:p>
        </p:txBody>
      </p:sp>
      <p:sp>
        <p:nvSpPr>
          <p:cNvPr id="66" name="Rectangle 22"/>
          <p:cNvSpPr>
            <a:spLocks noChangeArrowheads="1"/>
          </p:cNvSpPr>
          <p:nvPr/>
        </p:nvSpPr>
        <p:spPr bwMode="auto">
          <a:xfrm>
            <a:off x="397200" y="3634478"/>
            <a:ext cx="188224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双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4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输入与非门</a:t>
            </a:r>
          </a:p>
        </p:txBody>
      </p:sp>
      <p:sp>
        <p:nvSpPr>
          <p:cNvPr id="67" name="Rectangle 23"/>
          <p:cNvSpPr>
            <a:spLocks noChangeArrowheads="1"/>
          </p:cNvSpPr>
          <p:nvPr/>
        </p:nvSpPr>
        <p:spPr bwMode="auto">
          <a:xfrm>
            <a:off x="397200" y="3320478"/>
            <a:ext cx="16257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双</a:t>
            </a:r>
            <a:r>
              <a:rPr kumimoji="0" lang="en-US" altLang="zh-CN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4</a:t>
            </a:r>
            <a:r>
              <a:rPr kumimoji="0" lang="zh-CN" altLang="en-US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输入与门</a:t>
            </a:r>
          </a:p>
        </p:txBody>
      </p:sp>
      <p:sp>
        <p:nvSpPr>
          <p:cNvPr id="68" name="Rectangle 24"/>
          <p:cNvSpPr>
            <a:spLocks noChangeArrowheads="1"/>
          </p:cNvSpPr>
          <p:nvPr/>
        </p:nvSpPr>
        <p:spPr bwMode="auto">
          <a:xfrm>
            <a:off x="511446" y="4560917"/>
            <a:ext cx="1217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六反相器</a:t>
            </a:r>
          </a:p>
        </p:txBody>
      </p:sp>
      <p:sp>
        <p:nvSpPr>
          <p:cNvPr id="69" name="Rectangle 25"/>
          <p:cNvSpPr>
            <a:spLocks noChangeArrowheads="1"/>
          </p:cNvSpPr>
          <p:nvPr/>
        </p:nvSpPr>
        <p:spPr bwMode="auto">
          <a:xfrm>
            <a:off x="469405" y="4058611"/>
            <a:ext cx="16257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8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输入与非门</a:t>
            </a:r>
          </a:p>
        </p:txBody>
      </p:sp>
      <p:sp>
        <p:nvSpPr>
          <p:cNvPr id="70" name="Rectangle 26"/>
          <p:cNvSpPr>
            <a:spLocks noChangeArrowheads="1"/>
          </p:cNvSpPr>
          <p:nvPr/>
        </p:nvSpPr>
        <p:spPr bwMode="auto">
          <a:xfrm>
            <a:off x="3030910" y="1666130"/>
            <a:ext cx="997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74LS32</a:t>
            </a:r>
          </a:p>
        </p:txBody>
      </p:sp>
      <p:sp>
        <p:nvSpPr>
          <p:cNvPr id="71" name="Rectangle 27"/>
          <p:cNvSpPr>
            <a:spLocks noChangeArrowheads="1"/>
          </p:cNvSpPr>
          <p:nvPr/>
        </p:nvSpPr>
        <p:spPr bwMode="auto">
          <a:xfrm>
            <a:off x="3018210" y="2060270"/>
            <a:ext cx="997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74LS02</a:t>
            </a:r>
          </a:p>
        </p:txBody>
      </p:sp>
      <p:sp>
        <p:nvSpPr>
          <p:cNvPr id="72" name="Rectangle 28"/>
          <p:cNvSpPr>
            <a:spLocks noChangeArrowheads="1"/>
          </p:cNvSpPr>
          <p:nvPr/>
        </p:nvSpPr>
        <p:spPr bwMode="auto">
          <a:xfrm>
            <a:off x="3018210" y="2452220"/>
            <a:ext cx="997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74LS08</a:t>
            </a:r>
          </a:p>
        </p:txBody>
      </p:sp>
      <p:sp>
        <p:nvSpPr>
          <p:cNvPr id="73" name="Rectangle 29"/>
          <p:cNvSpPr>
            <a:spLocks noChangeArrowheads="1"/>
          </p:cNvSpPr>
          <p:nvPr/>
        </p:nvSpPr>
        <p:spPr bwMode="auto">
          <a:xfrm>
            <a:off x="3005510" y="2865190"/>
            <a:ext cx="997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74LS86</a:t>
            </a:r>
          </a:p>
        </p:txBody>
      </p:sp>
      <p:sp>
        <p:nvSpPr>
          <p:cNvPr id="74" name="Rectangle 30"/>
          <p:cNvSpPr>
            <a:spLocks noChangeArrowheads="1"/>
          </p:cNvSpPr>
          <p:nvPr/>
        </p:nvSpPr>
        <p:spPr bwMode="auto">
          <a:xfrm>
            <a:off x="3005510" y="3318890"/>
            <a:ext cx="997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74LS21</a:t>
            </a:r>
          </a:p>
        </p:txBody>
      </p:sp>
      <p:sp>
        <p:nvSpPr>
          <p:cNvPr id="75" name="Rectangle 31"/>
          <p:cNvSpPr>
            <a:spLocks noChangeArrowheads="1"/>
          </p:cNvSpPr>
          <p:nvPr/>
        </p:nvSpPr>
        <p:spPr bwMode="auto">
          <a:xfrm>
            <a:off x="2992810" y="3639020"/>
            <a:ext cx="997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74LS20</a:t>
            </a:r>
          </a:p>
        </p:txBody>
      </p:sp>
      <p:sp>
        <p:nvSpPr>
          <p:cNvPr id="76" name="Rectangle 32"/>
          <p:cNvSpPr>
            <a:spLocks noChangeArrowheads="1"/>
          </p:cNvSpPr>
          <p:nvPr/>
        </p:nvSpPr>
        <p:spPr bwMode="auto">
          <a:xfrm>
            <a:off x="2983123" y="4067532"/>
            <a:ext cx="997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74LS30</a:t>
            </a:r>
          </a:p>
        </p:txBody>
      </p:sp>
      <p:sp>
        <p:nvSpPr>
          <p:cNvPr id="77" name="Rectangle 33"/>
          <p:cNvSpPr>
            <a:spLocks noChangeArrowheads="1"/>
          </p:cNvSpPr>
          <p:nvPr/>
        </p:nvSpPr>
        <p:spPr bwMode="auto">
          <a:xfrm>
            <a:off x="3025162" y="4546629"/>
            <a:ext cx="997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74LS04</a:t>
            </a:r>
          </a:p>
        </p:txBody>
      </p:sp>
      <p:sp>
        <p:nvSpPr>
          <p:cNvPr id="78" name="Rectangle 34"/>
          <p:cNvSpPr>
            <a:spLocks noChangeArrowheads="1"/>
          </p:cNvSpPr>
          <p:nvPr/>
        </p:nvSpPr>
        <p:spPr bwMode="auto">
          <a:xfrm>
            <a:off x="5076932" y="1734555"/>
            <a:ext cx="8509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T186</a:t>
            </a:r>
          </a:p>
        </p:txBody>
      </p:sp>
      <p:sp>
        <p:nvSpPr>
          <p:cNvPr id="79" name="Rectangle 35"/>
          <p:cNvSpPr>
            <a:spLocks noChangeArrowheads="1"/>
          </p:cNvSpPr>
          <p:nvPr/>
        </p:nvSpPr>
        <p:spPr bwMode="auto">
          <a:xfrm>
            <a:off x="5087992" y="2466446"/>
            <a:ext cx="9869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T1008</a:t>
            </a:r>
          </a:p>
        </p:txBody>
      </p:sp>
      <p:sp>
        <p:nvSpPr>
          <p:cNvPr id="80" name="Rectangle 36"/>
          <p:cNvSpPr>
            <a:spLocks noChangeArrowheads="1"/>
          </p:cNvSpPr>
          <p:nvPr/>
        </p:nvSpPr>
        <p:spPr bwMode="auto">
          <a:xfrm>
            <a:off x="5094070" y="2826042"/>
            <a:ext cx="10019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T1086</a:t>
            </a:r>
          </a:p>
        </p:txBody>
      </p:sp>
      <p:sp>
        <p:nvSpPr>
          <p:cNvPr id="81" name="Rectangle 37"/>
          <p:cNvSpPr>
            <a:spLocks noChangeArrowheads="1"/>
          </p:cNvSpPr>
          <p:nvPr/>
        </p:nvSpPr>
        <p:spPr bwMode="auto">
          <a:xfrm>
            <a:off x="5087008" y="3312925"/>
            <a:ext cx="9564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T1021</a:t>
            </a:r>
          </a:p>
        </p:txBody>
      </p:sp>
      <p:sp>
        <p:nvSpPr>
          <p:cNvPr id="82" name="Rectangle 38"/>
          <p:cNvSpPr>
            <a:spLocks noChangeArrowheads="1"/>
          </p:cNvSpPr>
          <p:nvPr/>
        </p:nvSpPr>
        <p:spPr bwMode="auto">
          <a:xfrm>
            <a:off x="5080657" y="4063154"/>
            <a:ext cx="102585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T1002</a:t>
            </a:r>
          </a:p>
        </p:txBody>
      </p:sp>
      <p:sp>
        <p:nvSpPr>
          <p:cNvPr id="83" name="Rectangle 39"/>
          <p:cNvSpPr>
            <a:spLocks noChangeArrowheads="1"/>
          </p:cNvSpPr>
          <p:nvPr/>
        </p:nvSpPr>
        <p:spPr bwMode="auto">
          <a:xfrm>
            <a:off x="6416403" y="1565842"/>
            <a:ext cx="228616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一个组件内部有四个门，每个门有两个输入端一个输出端。</a:t>
            </a: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auto">
          <a:xfrm>
            <a:off x="6353340" y="3336683"/>
            <a:ext cx="265402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一个组件内有两个门，每个门有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4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个输入端。</a:t>
            </a:r>
          </a:p>
        </p:txBody>
      </p:sp>
      <p:sp>
        <p:nvSpPr>
          <p:cNvPr id="85" name="Rectangle 41"/>
          <p:cNvSpPr>
            <a:spLocks noChangeArrowheads="1"/>
          </p:cNvSpPr>
          <p:nvPr/>
        </p:nvSpPr>
        <p:spPr bwMode="auto">
          <a:xfrm>
            <a:off x="6295259" y="4041532"/>
            <a:ext cx="26805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一个门，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8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个输入端。</a:t>
            </a:r>
          </a:p>
        </p:txBody>
      </p:sp>
      <p:sp>
        <p:nvSpPr>
          <p:cNvPr id="86" name="Rectangle 42"/>
          <p:cNvSpPr>
            <a:spLocks noChangeArrowheads="1"/>
          </p:cNvSpPr>
          <p:nvPr/>
        </p:nvSpPr>
        <p:spPr bwMode="auto">
          <a:xfrm>
            <a:off x="6382954" y="4581719"/>
            <a:ext cx="2184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有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6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个反相器。</a:t>
            </a:r>
          </a:p>
        </p:txBody>
      </p:sp>
      <p:sp>
        <p:nvSpPr>
          <p:cNvPr id="87" name="Line 43"/>
          <p:cNvSpPr>
            <a:spLocks noChangeShapeType="1"/>
          </p:cNvSpPr>
          <p:nvPr/>
        </p:nvSpPr>
        <p:spPr bwMode="auto">
          <a:xfrm>
            <a:off x="400790" y="825500"/>
            <a:ext cx="838800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h7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6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8" descr="ph7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549275"/>
            <a:ext cx="7556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>
            <a:spLocks noChangeArrowheads="1"/>
          </p:cNvSpPr>
          <p:nvPr/>
        </p:nvSpPr>
        <p:spPr bwMode="auto">
          <a:xfrm>
            <a:off x="916940" y="1320165"/>
            <a:ext cx="304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(1) </a:t>
            </a:r>
            <a:r>
              <a:rPr lang="zh-CN" altLang="en-US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电压传输特性：</a:t>
            </a:r>
          </a:p>
        </p:txBody>
      </p:sp>
      <p:sp>
        <p:nvSpPr>
          <p:cNvPr id="82" name="Rectangle 3"/>
          <p:cNvSpPr>
            <a:spLocks noChangeArrowheads="1"/>
          </p:cNvSpPr>
          <p:nvPr/>
        </p:nvSpPr>
        <p:spPr bwMode="auto">
          <a:xfrm>
            <a:off x="822960" y="1971040"/>
            <a:ext cx="3810000" cy="1308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输出电压 </a:t>
            </a:r>
            <a:r>
              <a:rPr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U</a:t>
            </a:r>
            <a:r>
              <a:rPr lang="en-US" altLang="zh-CN" b="1" i="0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O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与输入电压 </a:t>
            </a:r>
            <a:r>
              <a:rPr lang="en-US" altLang="zh-CN" sz="28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U</a:t>
            </a:r>
            <a:r>
              <a:rPr lang="en-US" altLang="zh-CN" sz="2800" b="1" i="0" baseline="-25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i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的关系。</a:t>
            </a:r>
          </a:p>
        </p:txBody>
      </p:sp>
      <p:sp>
        <p:nvSpPr>
          <p:cNvPr id="92" name="Rectangle 13"/>
          <p:cNvSpPr txBox="1">
            <a:spLocks noChangeArrowheads="1"/>
          </p:cNvSpPr>
          <p:nvPr/>
        </p:nvSpPr>
        <p:spPr bwMode="auto">
          <a:xfrm>
            <a:off x="927100" y="514350"/>
            <a:ext cx="50292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华文中宋" pitchFamily="2" charset="-122"/>
                <a:cs typeface="Times New Roman" pitchFamily="18" charset="0"/>
              </a:rPr>
              <a:t>3).  TTL“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华文中宋" pitchFamily="2" charset="-122"/>
                <a:cs typeface="Times New Roman" pitchFamily="18" charset="0"/>
              </a:rPr>
              <a:t>与非”门特性及参数</a:t>
            </a:r>
          </a:p>
        </p:txBody>
      </p:sp>
      <p:sp>
        <p:nvSpPr>
          <p:cNvPr id="94" name="Text Box 15"/>
          <p:cNvSpPr txBox="1">
            <a:spLocks noChangeArrowheads="1"/>
          </p:cNvSpPr>
          <p:nvPr/>
        </p:nvSpPr>
        <p:spPr bwMode="auto">
          <a:xfrm>
            <a:off x="5784369" y="4373529"/>
            <a:ext cx="2000250" cy="519113"/>
          </a:xfrm>
          <a:prstGeom prst="rect">
            <a:avLst/>
          </a:prstGeom>
          <a:noFill/>
          <a:ln w="38100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  <a:defRPr/>
            </a:pP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测试电路</a:t>
            </a:r>
          </a:p>
        </p:txBody>
      </p:sp>
      <p:grpSp>
        <p:nvGrpSpPr>
          <p:cNvPr id="118" name="Group 39"/>
          <p:cNvGrpSpPr>
            <a:grpSpLocks/>
          </p:cNvGrpSpPr>
          <p:nvPr/>
        </p:nvGrpSpPr>
        <p:grpSpPr bwMode="auto">
          <a:xfrm>
            <a:off x="5054600" y="599440"/>
            <a:ext cx="3905250" cy="3775075"/>
            <a:chOff x="564" y="1296"/>
            <a:chExt cx="2460" cy="2378"/>
          </a:xfrm>
        </p:grpSpPr>
        <p:sp>
          <p:nvSpPr>
            <p:cNvPr id="119" name="Rectangle 40"/>
            <p:cNvSpPr>
              <a:spLocks noChangeArrowheads="1"/>
            </p:cNvSpPr>
            <p:nvPr/>
          </p:nvSpPr>
          <p:spPr bwMode="auto">
            <a:xfrm>
              <a:off x="1800" y="1994"/>
              <a:ext cx="504" cy="805"/>
            </a:xfrm>
            <a:prstGeom prst="rect">
              <a:avLst/>
            </a:prstGeom>
            <a:noFill/>
            <a:ln w="38100">
              <a:solidFill>
                <a:srgbClr val="000018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20" name="Oval 41"/>
            <p:cNvSpPr>
              <a:spLocks noChangeArrowheads="1"/>
            </p:cNvSpPr>
            <p:nvPr/>
          </p:nvSpPr>
          <p:spPr bwMode="auto">
            <a:xfrm>
              <a:off x="2316" y="2342"/>
              <a:ext cx="96" cy="108"/>
            </a:xfrm>
            <a:prstGeom prst="ellips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21" name="Text Box 42"/>
            <p:cNvSpPr txBox="1">
              <a:spLocks noChangeArrowheads="1"/>
            </p:cNvSpPr>
            <p:nvPr/>
          </p:nvSpPr>
          <p:spPr bwMode="auto">
            <a:xfrm>
              <a:off x="1896" y="1946"/>
              <a:ext cx="360" cy="32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&amp;</a:t>
              </a:r>
              <a:endPara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22" name="Line 43"/>
            <p:cNvSpPr>
              <a:spLocks noChangeShapeType="1"/>
            </p:cNvSpPr>
            <p:nvPr/>
          </p:nvSpPr>
          <p:spPr bwMode="auto">
            <a:xfrm>
              <a:off x="1608" y="2138"/>
              <a:ext cx="192" cy="0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23" name="Line 44"/>
            <p:cNvSpPr>
              <a:spLocks noChangeShapeType="1"/>
            </p:cNvSpPr>
            <p:nvPr/>
          </p:nvSpPr>
          <p:spPr bwMode="auto">
            <a:xfrm>
              <a:off x="1608" y="2402"/>
              <a:ext cx="192" cy="0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24" name="Line 45"/>
            <p:cNvSpPr>
              <a:spLocks noChangeShapeType="1"/>
            </p:cNvSpPr>
            <p:nvPr/>
          </p:nvSpPr>
          <p:spPr bwMode="auto">
            <a:xfrm>
              <a:off x="1608" y="2630"/>
              <a:ext cx="192" cy="0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25" name="Line 46"/>
            <p:cNvSpPr>
              <a:spLocks noChangeShapeType="1"/>
            </p:cNvSpPr>
            <p:nvPr/>
          </p:nvSpPr>
          <p:spPr bwMode="auto">
            <a:xfrm>
              <a:off x="2400" y="2390"/>
              <a:ext cx="432" cy="0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26" name="Line 47"/>
            <p:cNvSpPr>
              <a:spLocks noChangeShapeType="1"/>
            </p:cNvSpPr>
            <p:nvPr/>
          </p:nvSpPr>
          <p:spPr bwMode="auto">
            <a:xfrm>
              <a:off x="1612" y="2138"/>
              <a:ext cx="0" cy="504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27" name="Rectangle 48"/>
            <p:cNvSpPr>
              <a:spLocks noChangeArrowheads="1"/>
            </p:cNvSpPr>
            <p:nvPr/>
          </p:nvSpPr>
          <p:spPr bwMode="auto">
            <a:xfrm>
              <a:off x="564" y="2186"/>
              <a:ext cx="132" cy="433"/>
            </a:xfrm>
            <a:prstGeom prst="rect">
              <a:avLst/>
            </a:prstGeom>
            <a:noFill/>
            <a:ln w="38100">
              <a:solidFill>
                <a:srgbClr val="000018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28" name="Line 49"/>
            <p:cNvSpPr>
              <a:spLocks noChangeShapeType="1"/>
            </p:cNvSpPr>
            <p:nvPr/>
          </p:nvSpPr>
          <p:spPr bwMode="auto">
            <a:xfrm flipH="1">
              <a:off x="696" y="2403"/>
              <a:ext cx="916" cy="0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29" name="Line 50"/>
            <p:cNvSpPr>
              <a:spLocks noChangeShapeType="1"/>
            </p:cNvSpPr>
            <p:nvPr/>
          </p:nvSpPr>
          <p:spPr bwMode="auto">
            <a:xfrm>
              <a:off x="2040" y="2798"/>
              <a:ext cx="0" cy="876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30" name="Line 51"/>
            <p:cNvSpPr>
              <a:spLocks noChangeShapeType="1"/>
            </p:cNvSpPr>
            <p:nvPr/>
          </p:nvSpPr>
          <p:spPr bwMode="auto">
            <a:xfrm>
              <a:off x="624" y="2618"/>
              <a:ext cx="0" cy="792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31" name="Line 52"/>
            <p:cNvSpPr>
              <a:spLocks noChangeShapeType="1"/>
            </p:cNvSpPr>
            <p:nvPr/>
          </p:nvSpPr>
          <p:spPr bwMode="auto">
            <a:xfrm flipV="1">
              <a:off x="618" y="3392"/>
              <a:ext cx="2212" cy="6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32" name="Line 53"/>
            <p:cNvSpPr>
              <a:spLocks noChangeShapeType="1"/>
            </p:cNvSpPr>
            <p:nvPr/>
          </p:nvSpPr>
          <p:spPr bwMode="auto">
            <a:xfrm flipV="1">
              <a:off x="624" y="1640"/>
              <a:ext cx="0" cy="540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33" name="Line 54"/>
            <p:cNvSpPr>
              <a:spLocks noChangeShapeType="1"/>
            </p:cNvSpPr>
            <p:nvPr/>
          </p:nvSpPr>
          <p:spPr bwMode="auto">
            <a:xfrm flipV="1">
              <a:off x="2040" y="1466"/>
              <a:ext cx="0" cy="516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34" name="Oval 55"/>
            <p:cNvSpPr>
              <a:spLocks noChangeArrowheads="1"/>
            </p:cNvSpPr>
            <p:nvPr/>
          </p:nvSpPr>
          <p:spPr bwMode="auto">
            <a:xfrm>
              <a:off x="1999" y="1380"/>
              <a:ext cx="73" cy="73"/>
            </a:xfrm>
            <a:prstGeom prst="ellips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35" name="Line 56"/>
            <p:cNvSpPr>
              <a:spLocks noChangeShapeType="1"/>
            </p:cNvSpPr>
            <p:nvPr/>
          </p:nvSpPr>
          <p:spPr bwMode="auto">
            <a:xfrm>
              <a:off x="624" y="1646"/>
              <a:ext cx="1428" cy="0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36" name="Text Box 57"/>
            <p:cNvSpPr txBox="1">
              <a:spLocks noChangeArrowheads="1"/>
            </p:cNvSpPr>
            <p:nvPr/>
          </p:nvSpPr>
          <p:spPr bwMode="auto">
            <a:xfrm>
              <a:off x="2064" y="1296"/>
              <a:ext cx="576" cy="23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+5V</a:t>
              </a:r>
            </a:p>
          </p:txBody>
        </p:sp>
        <p:sp>
          <p:nvSpPr>
            <p:cNvPr id="137" name="Oval 58"/>
            <p:cNvSpPr>
              <a:spLocks noChangeArrowheads="1"/>
            </p:cNvSpPr>
            <p:nvPr/>
          </p:nvSpPr>
          <p:spPr bwMode="auto">
            <a:xfrm>
              <a:off x="1008" y="2726"/>
              <a:ext cx="324" cy="324"/>
            </a:xfrm>
            <a:prstGeom prst="ellips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38" name="Text Box 59"/>
            <p:cNvSpPr txBox="1">
              <a:spLocks noChangeArrowheads="1"/>
            </p:cNvSpPr>
            <p:nvPr/>
          </p:nvSpPr>
          <p:spPr bwMode="auto">
            <a:xfrm>
              <a:off x="720" y="2736"/>
              <a:ext cx="348" cy="23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1" u="none" strike="noStrike" kern="0" cap="none" spc="0" normalizeH="0" baseline="0" noProof="0" dirty="0" err="1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U</a:t>
              </a:r>
              <a:r>
                <a:rPr kumimoji="0" lang="en-US" altLang="zh-CN" sz="1800" b="1" i="0" u="none" strike="noStrike" kern="0" cap="none" spc="0" normalizeH="0" baseline="-25000" noProof="0" dirty="0" err="1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i</a:t>
              </a:r>
              <a:endPara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39" name="Oval 60"/>
            <p:cNvSpPr>
              <a:spLocks noChangeArrowheads="1"/>
            </p:cNvSpPr>
            <p:nvPr/>
          </p:nvSpPr>
          <p:spPr bwMode="auto">
            <a:xfrm>
              <a:off x="2664" y="2714"/>
              <a:ext cx="324" cy="324"/>
            </a:xfrm>
            <a:prstGeom prst="ellips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40" name="Text Box 61"/>
            <p:cNvSpPr txBox="1">
              <a:spLocks noChangeArrowheads="1"/>
            </p:cNvSpPr>
            <p:nvPr/>
          </p:nvSpPr>
          <p:spPr bwMode="auto">
            <a:xfrm>
              <a:off x="2352" y="2736"/>
              <a:ext cx="414" cy="23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1" u="none" strike="noStrike" kern="0" cap="none" spc="0" normalizeH="0" baseline="0" noProof="0" dirty="0" err="1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U</a:t>
              </a:r>
              <a:r>
                <a:rPr kumimoji="0" lang="en-US" altLang="zh-CN" sz="1800" b="1" i="0" u="none" strike="noStrike" kern="0" cap="none" spc="0" normalizeH="0" baseline="-25000" noProof="0" dirty="0" err="1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o</a:t>
              </a:r>
              <a:endPara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41" name="Line 62"/>
            <p:cNvSpPr>
              <a:spLocks noChangeShapeType="1"/>
            </p:cNvSpPr>
            <p:nvPr/>
          </p:nvSpPr>
          <p:spPr bwMode="auto">
            <a:xfrm flipV="1">
              <a:off x="1164" y="2415"/>
              <a:ext cx="0" cy="311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42" name="Line 63"/>
            <p:cNvSpPr>
              <a:spLocks noChangeShapeType="1"/>
            </p:cNvSpPr>
            <p:nvPr/>
          </p:nvSpPr>
          <p:spPr bwMode="auto">
            <a:xfrm>
              <a:off x="1164" y="3050"/>
              <a:ext cx="0" cy="348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43" name="Line 64"/>
            <p:cNvSpPr>
              <a:spLocks noChangeShapeType="1"/>
            </p:cNvSpPr>
            <p:nvPr/>
          </p:nvSpPr>
          <p:spPr bwMode="auto">
            <a:xfrm>
              <a:off x="2824" y="3050"/>
              <a:ext cx="0" cy="348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44" name="Line 65"/>
            <p:cNvSpPr>
              <a:spLocks noChangeShapeType="1"/>
            </p:cNvSpPr>
            <p:nvPr/>
          </p:nvSpPr>
          <p:spPr bwMode="auto">
            <a:xfrm>
              <a:off x="2818" y="2403"/>
              <a:ext cx="0" cy="305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45" name="Oval 66"/>
            <p:cNvSpPr>
              <a:spLocks noChangeArrowheads="1"/>
            </p:cNvSpPr>
            <p:nvPr/>
          </p:nvSpPr>
          <p:spPr bwMode="auto">
            <a:xfrm>
              <a:off x="1598" y="2375"/>
              <a:ext cx="32" cy="32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46" name="Text Box 67"/>
            <p:cNvSpPr txBox="1">
              <a:spLocks noChangeArrowheads="1"/>
            </p:cNvSpPr>
            <p:nvPr/>
          </p:nvSpPr>
          <p:spPr bwMode="auto">
            <a:xfrm>
              <a:off x="1032" y="2716"/>
              <a:ext cx="348" cy="32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V</a:t>
              </a:r>
              <a:endPara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47" name="Text Box 68"/>
            <p:cNvSpPr txBox="1">
              <a:spLocks noChangeArrowheads="1"/>
            </p:cNvSpPr>
            <p:nvPr/>
          </p:nvSpPr>
          <p:spPr bwMode="auto">
            <a:xfrm>
              <a:off x="2676" y="2716"/>
              <a:ext cx="348" cy="32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V</a:t>
              </a:r>
              <a:endPara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48" name="Oval 69"/>
            <p:cNvSpPr>
              <a:spLocks noChangeArrowheads="1"/>
            </p:cNvSpPr>
            <p:nvPr/>
          </p:nvSpPr>
          <p:spPr bwMode="auto">
            <a:xfrm>
              <a:off x="1152" y="2378"/>
              <a:ext cx="32" cy="32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49" name="Oval 70"/>
            <p:cNvSpPr>
              <a:spLocks noChangeArrowheads="1"/>
            </p:cNvSpPr>
            <p:nvPr/>
          </p:nvSpPr>
          <p:spPr bwMode="auto">
            <a:xfrm>
              <a:off x="1152" y="3360"/>
              <a:ext cx="32" cy="32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50" name="Oval 71"/>
            <p:cNvSpPr>
              <a:spLocks noChangeArrowheads="1"/>
            </p:cNvSpPr>
            <p:nvPr/>
          </p:nvSpPr>
          <p:spPr bwMode="auto">
            <a:xfrm>
              <a:off x="2016" y="3384"/>
              <a:ext cx="32" cy="32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51" name="Oval 72"/>
            <p:cNvSpPr>
              <a:spLocks noChangeArrowheads="1"/>
            </p:cNvSpPr>
            <p:nvPr/>
          </p:nvSpPr>
          <p:spPr bwMode="auto">
            <a:xfrm>
              <a:off x="2016" y="1632"/>
              <a:ext cx="32" cy="32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18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52" name="Line 73"/>
            <p:cNvSpPr>
              <a:spLocks noChangeShapeType="1"/>
            </p:cNvSpPr>
            <p:nvPr/>
          </p:nvSpPr>
          <p:spPr bwMode="auto">
            <a:xfrm>
              <a:off x="1970" y="3672"/>
              <a:ext cx="144" cy="0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h7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6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8" descr="ph7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549275"/>
            <a:ext cx="7556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5885911" y="2005012"/>
            <a:ext cx="806449" cy="1133474"/>
            <a:chOff x="3792" y="1968"/>
            <a:chExt cx="508" cy="714"/>
          </a:xfrm>
        </p:grpSpPr>
        <p:sp>
          <p:nvSpPr>
            <p:cNvPr id="84" name="Line 5"/>
            <p:cNvSpPr>
              <a:spLocks noChangeShapeType="1"/>
            </p:cNvSpPr>
            <p:nvPr/>
          </p:nvSpPr>
          <p:spPr bwMode="auto">
            <a:xfrm>
              <a:off x="3792" y="1968"/>
              <a:ext cx="240" cy="62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85" name="Rectangle 6"/>
            <p:cNvSpPr>
              <a:spLocks noChangeArrowheads="1"/>
            </p:cNvSpPr>
            <p:nvPr/>
          </p:nvSpPr>
          <p:spPr bwMode="auto">
            <a:xfrm>
              <a:off x="4032" y="2352"/>
              <a:ext cx="26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C</a:t>
              </a:r>
            </a:p>
          </p:txBody>
        </p:sp>
      </p:grp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266914" y="2919413"/>
            <a:ext cx="1852612" cy="1003300"/>
            <a:chOff x="4032" y="2544"/>
            <a:chExt cx="1167" cy="632"/>
          </a:xfrm>
        </p:grpSpPr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4032" y="2544"/>
              <a:ext cx="1056" cy="632"/>
              <a:chOff x="4368" y="2352"/>
              <a:chExt cx="1056" cy="632"/>
            </a:xfrm>
          </p:grpSpPr>
          <p:sp>
            <p:nvSpPr>
              <p:cNvPr id="90" name="Freeform 9"/>
              <p:cNvSpPr>
                <a:spLocks/>
              </p:cNvSpPr>
              <p:nvPr/>
            </p:nvSpPr>
            <p:spPr bwMode="auto">
              <a:xfrm>
                <a:off x="4368" y="2352"/>
                <a:ext cx="144" cy="632"/>
              </a:xfrm>
              <a:custGeom>
                <a:avLst/>
                <a:gdLst>
                  <a:gd name="T0" fmla="*/ 0 w 144"/>
                  <a:gd name="T1" fmla="*/ 0 h 632"/>
                  <a:gd name="T2" fmla="*/ 48 w 144"/>
                  <a:gd name="T3" fmla="*/ 528 h 632"/>
                  <a:gd name="T4" fmla="*/ 144 w 144"/>
                  <a:gd name="T5" fmla="*/ 624 h 632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632"/>
                  <a:gd name="T11" fmla="*/ 144 w 144"/>
                  <a:gd name="T12" fmla="*/ 632 h 6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632">
                    <a:moveTo>
                      <a:pt x="0" y="0"/>
                    </a:moveTo>
                    <a:cubicBezTo>
                      <a:pt x="12" y="212"/>
                      <a:pt x="24" y="424"/>
                      <a:pt x="48" y="528"/>
                    </a:cubicBezTo>
                    <a:cubicBezTo>
                      <a:pt x="72" y="632"/>
                      <a:pt x="108" y="628"/>
                      <a:pt x="144" y="624"/>
                    </a:cubicBezTo>
                  </a:path>
                </a:pathLst>
              </a:cu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91" name="Line 10"/>
              <p:cNvSpPr>
                <a:spLocks noChangeShapeType="1"/>
              </p:cNvSpPr>
              <p:nvPr/>
            </p:nvSpPr>
            <p:spPr bwMode="auto">
              <a:xfrm>
                <a:off x="4512" y="2976"/>
                <a:ext cx="912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</p:grpSp>
        <p:sp>
          <p:nvSpPr>
            <p:cNvPr id="88" name="Rectangle 11"/>
            <p:cNvSpPr>
              <a:spLocks noChangeArrowheads="1"/>
            </p:cNvSpPr>
            <p:nvPr/>
          </p:nvSpPr>
          <p:spPr bwMode="auto">
            <a:xfrm>
              <a:off x="4080" y="2832"/>
              <a:ext cx="28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D</a:t>
              </a:r>
            </a:p>
          </p:txBody>
        </p:sp>
        <p:sp>
          <p:nvSpPr>
            <p:cNvPr id="89" name="Rectangle 12"/>
            <p:cNvSpPr>
              <a:spLocks noChangeArrowheads="1"/>
            </p:cNvSpPr>
            <p:nvPr/>
          </p:nvSpPr>
          <p:spPr bwMode="auto">
            <a:xfrm>
              <a:off x="4944" y="2832"/>
              <a:ext cx="255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E</a:t>
              </a:r>
            </a:p>
          </p:txBody>
        </p:sp>
      </p:grpSp>
      <p:sp>
        <p:nvSpPr>
          <p:cNvPr id="92" name="Rectangle 13"/>
          <p:cNvSpPr txBox="1">
            <a:spLocks noChangeArrowheads="1"/>
          </p:cNvSpPr>
          <p:nvPr/>
        </p:nvSpPr>
        <p:spPr bwMode="auto">
          <a:xfrm>
            <a:off x="927100" y="514350"/>
            <a:ext cx="50292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华文中宋" pitchFamily="2" charset="-122"/>
                <a:cs typeface="Times New Roman" pitchFamily="18" charset="0"/>
              </a:rPr>
              <a:t>3).  TTL“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华文中宋" pitchFamily="2" charset="-122"/>
                <a:cs typeface="Times New Roman" pitchFamily="18" charset="0"/>
              </a:rPr>
              <a:t>与非”门特性及参数</a:t>
            </a:r>
          </a:p>
        </p:txBody>
      </p:sp>
      <p:sp>
        <p:nvSpPr>
          <p:cNvPr id="93" name="Text Box 14"/>
          <p:cNvSpPr txBox="1">
            <a:spLocks noChangeArrowheads="1"/>
          </p:cNvSpPr>
          <p:nvPr/>
        </p:nvSpPr>
        <p:spPr bwMode="auto">
          <a:xfrm>
            <a:off x="5613400" y="4358640"/>
            <a:ext cx="2819400" cy="519113"/>
          </a:xfrm>
          <a:prstGeom prst="rect">
            <a:avLst/>
          </a:prstGeom>
          <a:noFill/>
          <a:ln w="38100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  <a:defRPr/>
            </a:pP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电压传输特性</a:t>
            </a:r>
          </a:p>
        </p:txBody>
      </p: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4876583" y="1130936"/>
            <a:ext cx="4079876" cy="3379792"/>
            <a:chOff x="2924" y="1082"/>
            <a:chExt cx="2570" cy="2129"/>
          </a:xfrm>
        </p:grpSpPr>
        <p:grpSp>
          <p:nvGrpSpPr>
            <p:cNvPr id="8" name="Group 17"/>
            <p:cNvGrpSpPr>
              <a:grpSpLocks/>
            </p:cNvGrpSpPr>
            <p:nvPr/>
          </p:nvGrpSpPr>
          <p:grpSpPr bwMode="auto">
            <a:xfrm>
              <a:off x="3115" y="1462"/>
              <a:ext cx="1708" cy="1440"/>
              <a:chOff x="3792" y="1584"/>
              <a:chExt cx="1344" cy="1440"/>
            </a:xfrm>
          </p:grpSpPr>
          <p:sp>
            <p:nvSpPr>
              <p:cNvPr id="111" name="Line 18"/>
              <p:cNvSpPr>
                <a:spLocks noChangeShapeType="1"/>
              </p:cNvSpPr>
              <p:nvPr/>
            </p:nvSpPr>
            <p:spPr bwMode="auto">
              <a:xfrm>
                <a:off x="3792" y="2688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0018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12" name="Line 19"/>
              <p:cNvSpPr>
                <a:spLocks noChangeShapeType="1"/>
              </p:cNvSpPr>
              <p:nvPr/>
            </p:nvSpPr>
            <p:spPr bwMode="auto">
              <a:xfrm>
                <a:off x="3792" y="230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0018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13" name="Line 20"/>
              <p:cNvSpPr>
                <a:spLocks noChangeShapeType="1"/>
              </p:cNvSpPr>
              <p:nvPr/>
            </p:nvSpPr>
            <p:spPr bwMode="auto">
              <a:xfrm>
                <a:off x="3792" y="1920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0018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14" name="Line 21"/>
              <p:cNvSpPr>
                <a:spLocks noChangeShapeType="1"/>
              </p:cNvSpPr>
              <p:nvPr/>
            </p:nvSpPr>
            <p:spPr bwMode="auto">
              <a:xfrm>
                <a:off x="3792" y="1584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000018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15" name="Line 22"/>
              <p:cNvSpPr>
                <a:spLocks noChangeShapeType="1"/>
              </p:cNvSpPr>
              <p:nvPr/>
            </p:nvSpPr>
            <p:spPr bwMode="auto">
              <a:xfrm flipV="1">
                <a:off x="4224" y="2976"/>
                <a:ext cx="0" cy="48"/>
              </a:xfrm>
              <a:prstGeom prst="line">
                <a:avLst/>
              </a:prstGeom>
              <a:noFill/>
              <a:ln w="19050">
                <a:solidFill>
                  <a:srgbClr val="000018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16" name="Line 23"/>
              <p:cNvSpPr>
                <a:spLocks noChangeShapeType="1"/>
              </p:cNvSpPr>
              <p:nvPr/>
            </p:nvSpPr>
            <p:spPr bwMode="auto">
              <a:xfrm flipV="1">
                <a:off x="4704" y="2976"/>
                <a:ext cx="0" cy="48"/>
              </a:xfrm>
              <a:prstGeom prst="line">
                <a:avLst/>
              </a:prstGeom>
              <a:noFill/>
              <a:ln w="19050">
                <a:solidFill>
                  <a:srgbClr val="000018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17" name="Line 24"/>
              <p:cNvSpPr>
                <a:spLocks noChangeShapeType="1"/>
              </p:cNvSpPr>
              <p:nvPr/>
            </p:nvSpPr>
            <p:spPr bwMode="auto">
              <a:xfrm flipV="1">
                <a:off x="5136" y="2976"/>
                <a:ext cx="0" cy="48"/>
              </a:xfrm>
              <a:prstGeom prst="line">
                <a:avLst/>
              </a:prstGeom>
              <a:noFill/>
              <a:ln w="19050">
                <a:solidFill>
                  <a:srgbClr val="000018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2924" y="1270"/>
              <a:ext cx="2008" cy="1941"/>
              <a:chOff x="3615" y="1219"/>
              <a:chExt cx="1568" cy="1703"/>
            </a:xfrm>
          </p:grpSpPr>
          <p:sp>
            <p:nvSpPr>
              <p:cNvPr id="103" name="Rectangle 26"/>
              <p:cNvSpPr>
                <a:spLocks noChangeArrowheads="1"/>
              </p:cNvSpPr>
              <p:nvPr/>
            </p:nvSpPr>
            <p:spPr bwMode="auto">
              <a:xfrm>
                <a:off x="3665" y="2568"/>
                <a:ext cx="179" cy="2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0</a:t>
                </a:r>
              </a:p>
            </p:txBody>
          </p:sp>
          <p:sp>
            <p:nvSpPr>
              <p:cNvPr id="104" name="Rectangle 27"/>
              <p:cNvSpPr>
                <a:spLocks noChangeArrowheads="1"/>
              </p:cNvSpPr>
              <p:nvPr/>
            </p:nvSpPr>
            <p:spPr bwMode="auto">
              <a:xfrm>
                <a:off x="4098" y="2632"/>
                <a:ext cx="179" cy="2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1</a:t>
                </a:r>
              </a:p>
            </p:txBody>
          </p:sp>
          <p:sp>
            <p:nvSpPr>
              <p:cNvPr id="105" name="Rectangle 28"/>
              <p:cNvSpPr>
                <a:spLocks noChangeArrowheads="1"/>
              </p:cNvSpPr>
              <p:nvPr/>
            </p:nvSpPr>
            <p:spPr bwMode="auto">
              <a:xfrm>
                <a:off x="4583" y="2632"/>
                <a:ext cx="179" cy="2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2</a:t>
                </a:r>
              </a:p>
            </p:txBody>
          </p:sp>
          <p:sp>
            <p:nvSpPr>
              <p:cNvPr id="106" name="Rectangle 29"/>
              <p:cNvSpPr>
                <a:spLocks noChangeArrowheads="1"/>
              </p:cNvSpPr>
              <p:nvPr/>
            </p:nvSpPr>
            <p:spPr bwMode="auto">
              <a:xfrm>
                <a:off x="5004" y="2627"/>
                <a:ext cx="179" cy="2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3</a:t>
                </a:r>
              </a:p>
            </p:txBody>
          </p:sp>
          <p:sp>
            <p:nvSpPr>
              <p:cNvPr id="107" name="Rectangle 30"/>
              <p:cNvSpPr>
                <a:spLocks noChangeArrowheads="1"/>
              </p:cNvSpPr>
              <p:nvPr/>
            </p:nvSpPr>
            <p:spPr bwMode="auto">
              <a:xfrm>
                <a:off x="3615" y="2202"/>
                <a:ext cx="179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1</a:t>
                </a:r>
              </a:p>
            </p:txBody>
          </p:sp>
          <p:sp>
            <p:nvSpPr>
              <p:cNvPr id="108" name="Rectangle 31"/>
              <p:cNvSpPr>
                <a:spLocks noChangeArrowheads="1"/>
              </p:cNvSpPr>
              <p:nvPr/>
            </p:nvSpPr>
            <p:spPr bwMode="auto">
              <a:xfrm>
                <a:off x="3615" y="1865"/>
                <a:ext cx="179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2</a:t>
                </a:r>
              </a:p>
            </p:txBody>
          </p:sp>
          <p:sp>
            <p:nvSpPr>
              <p:cNvPr id="109" name="Rectangle 32"/>
              <p:cNvSpPr>
                <a:spLocks noChangeArrowheads="1"/>
              </p:cNvSpPr>
              <p:nvPr/>
            </p:nvSpPr>
            <p:spPr bwMode="auto">
              <a:xfrm>
                <a:off x="3615" y="1535"/>
                <a:ext cx="179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3</a:t>
                </a:r>
              </a:p>
            </p:txBody>
          </p:sp>
          <p:sp>
            <p:nvSpPr>
              <p:cNvPr id="110" name="Rectangle 33"/>
              <p:cNvSpPr>
                <a:spLocks noChangeArrowheads="1"/>
              </p:cNvSpPr>
              <p:nvPr/>
            </p:nvSpPr>
            <p:spPr bwMode="auto">
              <a:xfrm>
                <a:off x="3615" y="1219"/>
                <a:ext cx="179" cy="2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4</a:t>
                </a:r>
              </a:p>
            </p:txBody>
          </p:sp>
        </p:grpSp>
        <p:grpSp>
          <p:nvGrpSpPr>
            <p:cNvPr id="10" name="Group 34"/>
            <p:cNvGrpSpPr>
              <a:grpSpLocks/>
            </p:cNvGrpSpPr>
            <p:nvPr/>
          </p:nvGrpSpPr>
          <p:grpSpPr bwMode="auto">
            <a:xfrm>
              <a:off x="3178" y="1142"/>
              <a:ext cx="1831" cy="1769"/>
              <a:chOff x="4326" y="912"/>
              <a:chExt cx="1831" cy="1569"/>
            </a:xfrm>
          </p:grpSpPr>
          <p:sp>
            <p:nvSpPr>
              <p:cNvPr id="101" name="Line 35"/>
              <p:cNvSpPr>
                <a:spLocks noChangeShapeType="1"/>
              </p:cNvSpPr>
              <p:nvPr/>
            </p:nvSpPr>
            <p:spPr bwMode="auto">
              <a:xfrm flipV="1">
                <a:off x="4326" y="912"/>
                <a:ext cx="0" cy="1569"/>
              </a:xfrm>
              <a:prstGeom prst="line">
                <a:avLst/>
              </a:prstGeom>
              <a:noFill/>
              <a:ln w="28575">
                <a:solidFill>
                  <a:srgbClr val="000018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02" name="Line 36"/>
              <p:cNvSpPr>
                <a:spLocks noChangeShapeType="1"/>
              </p:cNvSpPr>
              <p:nvPr/>
            </p:nvSpPr>
            <p:spPr bwMode="auto">
              <a:xfrm>
                <a:off x="4333" y="2473"/>
                <a:ext cx="1824" cy="0"/>
              </a:xfrm>
              <a:prstGeom prst="line">
                <a:avLst/>
              </a:prstGeom>
              <a:noFill/>
              <a:ln w="28575">
                <a:solidFill>
                  <a:srgbClr val="000018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</p:grpSp>
        <p:sp>
          <p:nvSpPr>
            <p:cNvPr id="99" name="Rectangle 37"/>
            <p:cNvSpPr>
              <a:spLocks noChangeArrowheads="1"/>
            </p:cNvSpPr>
            <p:nvPr/>
          </p:nvSpPr>
          <p:spPr bwMode="auto">
            <a:xfrm>
              <a:off x="4829" y="2666"/>
              <a:ext cx="665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18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   </a:t>
              </a:r>
              <a:r>
                <a:rPr kumimoji="0" lang="en-US" altLang="zh-CN" sz="2400" b="1" i="1" u="none" strike="noStrike" kern="0" cap="none" spc="0" normalizeH="0" baseline="0" noProof="0" dirty="0" err="1">
                  <a:ln>
                    <a:noFill/>
                  </a:ln>
                  <a:solidFill>
                    <a:srgbClr val="000018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U</a:t>
              </a:r>
              <a:r>
                <a:rPr kumimoji="0" lang="en-US" altLang="zh-CN" sz="2400" b="1" i="0" u="none" strike="noStrike" kern="0" cap="none" spc="0" normalizeH="0" baseline="-25000" noProof="0" dirty="0" err="1">
                  <a:ln>
                    <a:noFill/>
                  </a:ln>
                  <a:solidFill>
                    <a:srgbClr val="000018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18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 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18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/V</a:t>
              </a:r>
            </a:p>
          </p:txBody>
        </p:sp>
        <p:sp>
          <p:nvSpPr>
            <p:cNvPr id="100" name="Rectangle 38"/>
            <p:cNvSpPr>
              <a:spLocks noChangeArrowheads="1"/>
            </p:cNvSpPr>
            <p:nvPr/>
          </p:nvSpPr>
          <p:spPr bwMode="auto">
            <a:xfrm>
              <a:off x="3225" y="1082"/>
              <a:ext cx="54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18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U</a:t>
              </a:r>
              <a:r>
                <a:rPr kumimoji="0" lang="en-US" altLang="zh-CN" sz="24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18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O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18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/V</a:t>
              </a:r>
            </a:p>
          </p:txBody>
        </p:sp>
      </p:grpSp>
      <p:grpSp>
        <p:nvGrpSpPr>
          <p:cNvPr id="12" name="Group 74"/>
          <p:cNvGrpSpPr>
            <a:grpSpLocks/>
          </p:cNvGrpSpPr>
          <p:nvPr/>
        </p:nvGrpSpPr>
        <p:grpSpPr bwMode="auto">
          <a:xfrm>
            <a:off x="4969926" y="1714503"/>
            <a:ext cx="1319213" cy="549276"/>
            <a:chOff x="3216" y="1776"/>
            <a:chExt cx="831" cy="346"/>
          </a:xfrm>
        </p:grpSpPr>
        <p:sp>
          <p:nvSpPr>
            <p:cNvPr id="154" name="Line 75"/>
            <p:cNvSpPr>
              <a:spLocks noChangeShapeType="1"/>
            </p:cNvSpPr>
            <p:nvPr/>
          </p:nvSpPr>
          <p:spPr bwMode="auto">
            <a:xfrm>
              <a:off x="3430" y="1968"/>
              <a:ext cx="363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55" name="Rectangle 76"/>
            <p:cNvSpPr>
              <a:spLocks noChangeArrowheads="1"/>
            </p:cNvSpPr>
            <p:nvPr/>
          </p:nvSpPr>
          <p:spPr bwMode="auto">
            <a:xfrm>
              <a:off x="3216" y="1776"/>
              <a:ext cx="255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A</a:t>
              </a:r>
            </a:p>
          </p:txBody>
        </p:sp>
        <p:sp>
          <p:nvSpPr>
            <p:cNvPr id="156" name="Rectangle 77"/>
            <p:cNvSpPr>
              <a:spLocks noChangeArrowheads="1"/>
            </p:cNvSpPr>
            <p:nvPr/>
          </p:nvSpPr>
          <p:spPr bwMode="auto">
            <a:xfrm>
              <a:off x="3792" y="1792"/>
              <a:ext cx="255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华文中宋" pitchFamily="2" charset="-122"/>
                  <a:cs typeface="Times New Roman" pitchFamily="18" charset="0"/>
                </a:rPr>
                <a:t>B</a:t>
              </a:r>
            </a:p>
          </p:txBody>
        </p:sp>
      </p:grpSp>
      <p:sp>
        <p:nvSpPr>
          <p:cNvPr id="80" name="Rectangle 2"/>
          <p:cNvSpPr>
            <a:spLocks noChangeArrowheads="1"/>
          </p:cNvSpPr>
          <p:nvPr/>
        </p:nvSpPr>
        <p:spPr bwMode="auto">
          <a:xfrm>
            <a:off x="916940" y="1320165"/>
            <a:ext cx="304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(1) </a:t>
            </a:r>
            <a:r>
              <a:rPr lang="zh-CN" altLang="en-US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电压传输特性：</a:t>
            </a:r>
          </a:p>
        </p:txBody>
      </p:sp>
      <p:sp>
        <p:nvSpPr>
          <p:cNvPr id="83" name="Rectangle 3"/>
          <p:cNvSpPr>
            <a:spLocks noChangeArrowheads="1"/>
          </p:cNvSpPr>
          <p:nvPr/>
        </p:nvSpPr>
        <p:spPr bwMode="auto">
          <a:xfrm>
            <a:off x="822960" y="1971040"/>
            <a:ext cx="3810000" cy="1308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输出电压 </a:t>
            </a:r>
            <a:r>
              <a:rPr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U</a:t>
            </a:r>
            <a:r>
              <a:rPr lang="en-US" altLang="zh-CN" b="1" i="0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O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与输入电压 </a:t>
            </a:r>
            <a:r>
              <a:rPr lang="en-US" altLang="zh-CN" sz="28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U</a:t>
            </a:r>
            <a:r>
              <a:rPr lang="en-US" altLang="zh-CN" sz="2800" b="1" i="0" baseline="-25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i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的关系。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h7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6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8" descr="ph7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549275"/>
            <a:ext cx="7556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3"/>
          <p:cNvSpPr txBox="1">
            <a:spLocks noChangeArrowheads="1"/>
          </p:cNvSpPr>
          <p:nvPr/>
        </p:nvSpPr>
        <p:spPr bwMode="auto">
          <a:xfrm>
            <a:off x="1010920" y="193040"/>
            <a:ext cx="483108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华文中宋" pitchFamily="2" charset="-122"/>
                <a:cs typeface="Times New Roman" pitchFamily="18" charset="0"/>
              </a:rPr>
              <a:t>(2)TTL“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华文中宋" pitchFamily="2" charset="-122"/>
                <a:cs typeface="Times New Roman" pitchFamily="18" charset="0"/>
              </a:rPr>
              <a:t>与非”门的参数</a:t>
            </a: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376680" y="2037080"/>
            <a:ext cx="2108200" cy="904863"/>
          </a:xfrm>
          <a:prstGeom prst="rect">
            <a:avLst/>
          </a:prstGeom>
          <a:noFill/>
          <a:ln w="9525" cap="sq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20000"/>
              </a:spcBef>
              <a:defRPr/>
            </a:pPr>
            <a:r>
              <a:rPr lang="zh-CN" altLang="en-US" sz="24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典型值</a:t>
            </a:r>
            <a:r>
              <a:rPr lang="en-US" altLang="zh-CN" sz="24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3.6V</a:t>
            </a:r>
            <a:r>
              <a:rPr lang="zh-CN" altLang="en-US" sz="24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，</a:t>
            </a:r>
          </a:p>
          <a:p>
            <a:pPr algn="l">
              <a:spcBef>
                <a:spcPct val="20000"/>
              </a:spcBef>
              <a:defRPr/>
            </a:pPr>
            <a:r>
              <a:rPr lang="zh-CN" altLang="en-US" sz="24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  <a:sym typeface="Symbol" pitchFamily="18" charset="2"/>
              </a:rPr>
              <a:t></a:t>
            </a:r>
            <a:r>
              <a:rPr lang="en-US" altLang="zh-CN" sz="24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2.4V</a:t>
            </a:r>
            <a:r>
              <a:rPr lang="zh-CN" altLang="en-US" sz="24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为合格</a:t>
            </a: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6092825" y="1849677"/>
            <a:ext cx="2023311" cy="904863"/>
          </a:xfrm>
          <a:prstGeom prst="rect">
            <a:avLst/>
          </a:prstGeom>
          <a:noFill/>
          <a:ln w="9525" cap="sq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spcBef>
                <a:spcPct val="20000"/>
              </a:spcBef>
              <a:defRPr/>
            </a:pPr>
            <a:r>
              <a:rPr lang="zh-CN" altLang="en-US" sz="24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典型值</a:t>
            </a:r>
            <a:r>
              <a:rPr lang="en-US" altLang="zh-CN" sz="24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0.3V</a:t>
            </a:r>
            <a:r>
              <a:rPr lang="zh-CN" altLang="en-US" sz="24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，</a:t>
            </a:r>
          </a:p>
          <a:p>
            <a:pPr algn="l">
              <a:spcBef>
                <a:spcPct val="20000"/>
              </a:spcBef>
              <a:defRPr/>
            </a:pPr>
            <a:r>
              <a:rPr lang="zh-CN" altLang="en-US" sz="24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  <a:sym typeface="Symbol" pitchFamily="18" charset="2"/>
              </a:rPr>
              <a:t></a:t>
            </a:r>
            <a:r>
              <a:rPr lang="en-US" altLang="zh-CN" sz="24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0.4V</a:t>
            </a:r>
            <a:r>
              <a:rPr lang="zh-CN" altLang="en-US" sz="24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为合格</a:t>
            </a:r>
          </a:p>
        </p:txBody>
      </p:sp>
      <p:sp>
        <p:nvSpPr>
          <p:cNvPr id="21" name="AutoShape 19"/>
          <p:cNvSpPr>
            <a:spLocks noChangeArrowheads="1"/>
          </p:cNvSpPr>
          <p:nvPr/>
        </p:nvSpPr>
        <p:spPr bwMode="auto">
          <a:xfrm>
            <a:off x="1137920" y="1437640"/>
            <a:ext cx="2887739" cy="510778"/>
          </a:xfrm>
          <a:prstGeom prst="wedgeRoundRectCallout">
            <a:avLst>
              <a:gd name="adj1" fmla="val 74402"/>
              <a:gd name="adj2" fmla="val 59354"/>
              <a:gd name="adj3" fmla="val 16667"/>
            </a:avLst>
          </a:prstGeom>
          <a:solidFill>
            <a:srgbClr val="FFFFFF"/>
          </a:solidFill>
          <a:ln w="38100" cap="sq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zh-CN" sz="24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输出高电平电压</a:t>
            </a:r>
            <a:r>
              <a:rPr lang="en-US" altLang="zh-CN" sz="24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U</a:t>
            </a:r>
            <a:r>
              <a:rPr lang="en-US" altLang="zh-CN" sz="2400" b="1" i="0" baseline="-250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OH</a:t>
            </a:r>
          </a:p>
        </p:txBody>
      </p:sp>
      <p:sp>
        <p:nvSpPr>
          <p:cNvPr id="22" name="AutoShape 20"/>
          <p:cNvSpPr>
            <a:spLocks noChangeArrowheads="1"/>
          </p:cNvSpPr>
          <p:nvPr/>
        </p:nvSpPr>
        <p:spPr bwMode="auto">
          <a:xfrm>
            <a:off x="5843659" y="2961640"/>
            <a:ext cx="2863461" cy="510778"/>
          </a:xfrm>
          <a:prstGeom prst="wedgeRoundRectCallout">
            <a:avLst>
              <a:gd name="adj1" fmla="val -36716"/>
              <a:gd name="adj2" fmla="val 135182"/>
              <a:gd name="adj3" fmla="val 16667"/>
            </a:avLst>
          </a:prstGeom>
          <a:solidFill>
            <a:srgbClr val="FFFFFF"/>
          </a:solidFill>
          <a:ln w="38100" cap="sq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zh-CN" sz="24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输出低电平电压</a:t>
            </a:r>
            <a:r>
              <a:rPr lang="en-US" altLang="zh-CN" sz="24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U</a:t>
            </a:r>
            <a:r>
              <a:rPr lang="en-US" altLang="zh-CN" sz="2400" b="1" i="0" baseline="-250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OL</a:t>
            </a: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1158240" y="675640"/>
            <a:ext cx="67553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zh-CN" altLang="zh-CN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输出高电平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电压</a:t>
            </a:r>
            <a:r>
              <a:rPr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U</a:t>
            </a:r>
            <a:r>
              <a:rPr lang="en-US" altLang="zh-CN" sz="2800" b="1" i="0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OH</a:t>
            </a:r>
            <a:r>
              <a:rPr lang="zh-CN" altLang="zh-CN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和输出低电平电压</a:t>
            </a:r>
            <a:r>
              <a:rPr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U</a:t>
            </a:r>
            <a:r>
              <a:rPr lang="en-US" altLang="zh-CN" sz="2800" b="1" i="0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OL</a:t>
            </a:r>
          </a:p>
        </p:txBody>
      </p:sp>
      <p:grpSp>
        <p:nvGrpSpPr>
          <p:cNvPr id="85" name="组合 84"/>
          <p:cNvGrpSpPr/>
          <p:nvPr/>
        </p:nvGrpSpPr>
        <p:grpSpPr>
          <a:xfrm>
            <a:off x="4155223" y="1202056"/>
            <a:ext cx="4079876" cy="3746817"/>
            <a:chOff x="4876583" y="1130936"/>
            <a:chExt cx="4079876" cy="3746817"/>
          </a:xfrm>
        </p:grpSpPr>
        <p:grpSp>
          <p:nvGrpSpPr>
            <p:cNvPr id="48" name="Group 4"/>
            <p:cNvGrpSpPr>
              <a:grpSpLocks/>
            </p:cNvGrpSpPr>
            <p:nvPr/>
          </p:nvGrpSpPr>
          <p:grpSpPr bwMode="auto">
            <a:xfrm>
              <a:off x="5885911" y="2005012"/>
              <a:ext cx="806449" cy="1133474"/>
              <a:chOff x="3792" y="1968"/>
              <a:chExt cx="508" cy="714"/>
            </a:xfrm>
          </p:grpSpPr>
          <p:sp>
            <p:nvSpPr>
              <p:cNvPr id="49" name="Line 5"/>
              <p:cNvSpPr>
                <a:spLocks noChangeShapeType="1"/>
              </p:cNvSpPr>
              <p:nvPr/>
            </p:nvSpPr>
            <p:spPr bwMode="auto">
              <a:xfrm>
                <a:off x="3792" y="1968"/>
                <a:ext cx="228" cy="625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4032" y="2352"/>
                <a:ext cx="268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C</a:t>
                </a:r>
              </a:p>
            </p:txBody>
          </p:sp>
        </p:grpSp>
        <p:grpSp>
          <p:nvGrpSpPr>
            <p:cNvPr id="51" name="Group 7"/>
            <p:cNvGrpSpPr>
              <a:grpSpLocks/>
            </p:cNvGrpSpPr>
            <p:nvPr/>
          </p:nvGrpSpPr>
          <p:grpSpPr bwMode="auto">
            <a:xfrm>
              <a:off x="6258975" y="2997203"/>
              <a:ext cx="1860549" cy="925513"/>
              <a:chOff x="4027" y="2593"/>
              <a:chExt cx="1172" cy="583"/>
            </a:xfrm>
          </p:grpSpPr>
          <p:grpSp>
            <p:nvGrpSpPr>
              <p:cNvPr id="52" name="Group 8"/>
              <p:cNvGrpSpPr>
                <a:grpSpLocks/>
              </p:cNvGrpSpPr>
              <p:nvPr/>
            </p:nvGrpSpPr>
            <p:grpSpPr bwMode="auto">
              <a:xfrm>
                <a:off x="4027" y="2593"/>
                <a:ext cx="1061" cy="583"/>
                <a:chOff x="4363" y="2401"/>
                <a:chExt cx="1061" cy="583"/>
              </a:xfrm>
            </p:grpSpPr>
            <p:sp>
              <p:nvSpPr>
                <p:cNvPr id="55" name="Freeform 9"/>
                <p:cNvSpPr>
                  <a:spLocks/>
                </p:cNvSpPr>
                <p:nvPr/>
              </p:nvSpPr>
              <p:spPr bwMode="auto">
                <a:xfrm>
                  <a:off x="4363" y="2401"/>
                  <a:ext cx="147" cy="583"/>
                </a:xfrm>
                <a:custGeom>
                  <a:avLst/>
                  <a:gdLst>
                    <a:gd name="T0" fmla="*/ 0 w 144"/>
                    <a:gd name="T1" fmla="*/ 0 h 632"/>
                    <a:gd name="T2" fmla="*/ 48 w 144"/>
                    <a:gd name="T3" fmla="*/ 528 h 632"/>
                    <a:gd name="T4" fmla="*/ 144 w 144"/>
                    <a:gd name="T5" fmla="*/ 624 h 632"/>
                    <a:gd name="T6" fmla="*/ 0 60000 65536"/>
                    <a:gd name="T7" fmla="*/ 0 60000 65536"/>
                    <a:gd name="T8" fmla="*/ 0 60000 65536"/>
                    <a:gd name="T9" fmla="*/ 0 w 144"/>
                    <a:gd name="T10" fmla="*/ 0 h 632"/>
                    <a:gd name="T11" fmla="*/ 144 w 144"/>
                    <a:gd name="T12" fmla="*/ 632 h 6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44" h="632">
                      <a:moveTo>
                        <a:pt x="0" y="0"/>
                      </a:moveTo>
                      <a:cubicBezTo>
                        <a:pt x="12" y="212"/>
                        <a:pt x="24" y="424"/>
                        <a:pt x="48" y="528"/>
                      </a:cubicBezTo>
                      <a:cubicBezTo>
                        <a:pt x="72" y="632"/>
                        <a:pt x="108" y="628"/>
                        <a:pt x="144" y="624"/>
                      </a:cubicBezTo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56" name="Line 10"/>
                <p:cNvSpPr>
                  <a:spLocks noChangeShapeType="1"/>
                </p:cNvSpPr>
                <p:nvPr/>
              </p:nvSpPr>
              <p:spPr bwMode="auto">
                <a:xfrm>
                  <a:off x="4512" y="2976"/>
                  <a:ext cx="912" cy="0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53" name="Rectangle 11"/>
              <p:cNvSpPr>
                <a:spLocks noChangeArrowheads="1"/>
              </p:cNvSpPr>
              <p:nvPr/>
            </p:nvSpPr>
            <p:spPr bwMode="auto">
              <a:xfrm>
                <a:off x="4080" y="2832"/>
                <a:ext cx="280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D</a:t>
                </a:r>
              </a:p>
            </p:txBody>
          </p:sp>
          <p:sp>
            <p:nvSpPr>
              <p:cNvPr id="54" name="Rectangle 12"/>
              <p:cNvSpPr>
                <a:spLocks noChangeArrowheads="1"/>
              </p:cNvSpPr>
              <p:nvPr/>
            </p:nvSpPr>
            <p:spPr bwMode="auto">
              <a:xfrm>
                <a:off x="4944" y="2832"/>
                <a:ext cx="25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E</a:t>
                </a:r>
              </a:p>
            </p:txBody>
          </p:sp>
        </p:grpSp>
        <p:sp>
          <p:nvSpPr>
            <p:cNvPr id="57" name="Text Box 14"/>
            <p:cNvSpPr txBox="1">
              <a:spLocks noChangeArrowheads="1"/>
            </p:cNvSpPr>
            <p:nvPr/>
          </p:nvSpPr>
          <p:spPr bwMode="auto">
            <a:xfrm>
              <a:off x="5613400" y="4358640"/>
              <a:ext cx="2819400" cy="51911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 algn="l" eaLnBrk="0" hangingPunct="0">
                <a:spcBef>
                  <a:spcPct val="50000"/>
                </a:spcBef>
                <a:defRPr/>
              </a:pPr>
              <a:r>
                <a:rPr lang="zh-CN" altLang="en-US" sz="2800" b="1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华文中宋" pitchFamily="2" charset="-122"/>
                  <a:cs typeface="Times New Roman" pitchFamily="18" charset="0"/>
                </a:rPr>
                <a:t>电压传输特性</a:t>
              </a:r>
            </a:p>
          </p:txBody>
        </p:sp>
        <p:grpSp>
          <p:nvGrpSpPr>
            <p:cNvPr id="58" name="Group 16"/>
            <p:cNvGrpSpPr>
              <a:grpSpLocks/>
            </p:cNvGrpSpPr>
            <p:nvPr/>
          </p:nvGrpSpPr>
          <p:grpSpPr bwMode="auto">
            <a:xfrm>
              <a:off x="4876583" y="1130936"/>
              <a:ext cx="4079876" cy="3379792"/>
              <a:chOff x="2924" y="1082"/>
              <a:chExt cx="2570" cy="2129"/>
            </a:xfrm>
          </p:grpSpPr>
          <p:grpSp>
            <p:nvGrpSpPr>
              <p:cNvPr id="59" name="Group 17"/>
              <p:cNvGrpSpPr>
                <a:grpSpLocks/>
              </p:cNvGrpSpPr>
              <p:nvPr/>
            </p:nvGrpSpPr>
            <p:grpSpPr bwMode="auto">
              <a:xfrm>
                <a:off x="3115" y="1462"/>
                <a:ext cx="1708" cy="1440"/>
                <a:chOff x="3792" y="1584"/>
                <a:chExt cx="1344" cy="1440"/>
              </a:xfrm>
            </p:grpSpPr>
            <p:sp>
              <p:nvSpPr>
                <p:cNvPr id="74" name="Line 18"/>
                <p:cNvSpPr>
                  <a:spLocks noChangeShapeType="1"/>
                </p:cNvSpPr>
                <p:nvPr/>
              </p:nvSpPr>
              <p:spPr bwMode="auto">
                <a:xfrm>
                  <a:off x="3792" y="2688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0018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75" name="Line 19"/>
                <p:cNvSpPr>
                  <a:spLocks noChangeShapeType="1"/>
                </p:cNvSpPr>
                <p:nvPr/>
              </p:nvSpPr>
              <p:spPr bwMode="auto">
                <a:xfrm>
                  <a:off x="3792" y="230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0018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76" name="Line 20"/>
                <p:cNvSpPr>
                  <a:spLocks noChangeShapeType="1"/>
                </p:cNvSpPr>
                <p:nvPr/>
              </p:nvSpPr>
              <p:spPr bwMode="auto">
                <a:xfrm>
                  <a:off x="3792" y="1920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0018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77" name="Line 21"/>
                <p:cNvSpPr>
                  <a:spLocks noChangeShapeType="1"/>
                </p:cNvSpPr>
                <p:nvPr/>
              </p:nvSpPr>
              <p:spPr bwMode="auto">
                <a:xfrm>
                  <a:off x="3792" y="158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0018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78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4224" y="2976"/>
                  <a:ext cx="0" cy="48"/>
                </a:xfrm>
                <a:prstGeom prst="line">
                  <a:avLst/>
                </a:prstGeom>
                <a:noFill/>
                <a:ln w="19050">
                  <a:solidFill>
                    <a:srgbClr val="000018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79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4704" y="2976"/>
                  <a:ext cx="0" cy="48"/>
                </a:xfrm>
                <a:prstGeom prst="line">
                  <a:avLst/>
                </a:prstGeom>
                <a:noFill/>
                <a:ln w="19050">
                  <a:solidFill>
                    <a:srgbClr val="000018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80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5136" y="2976"/>
                  <a:ext cx="0" cy="48"/>
                </a:xfrm>
                <a:prstGeom prst="line">
                  <a:avLst/>
                </a:prstGeom>
                <a:noFill/>
                <a:ln w="19050">
                  <a:solidFill>
                    <a:srgbClr val="000018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60" name="Group 25"/>
              <p:cNvGrpSpPr>
                <a:grpSpLocks/>
              </p:cNvGrpSpPr>
              <p:nvPr/>
            </p:nvGrpSpPr>
            <p:grpSpPr bwMode="auto">
              <a:xfrm>
                <a:off x="2921" y="1269"/>
                <a:ext cx="2007" cy="1940"/>
                <a:chOff x="3615" y="1219"/>
                <a:chExt cx="1568" cy="1703"/>
              </a:xfrm>
            </p:grpSpPr>
            <p:sp>
              <p:nvSpPr>
                <p:cNvPr id="66" name="Rectangle 26"/>
                <p:cNvSpPr>
                  <a:spLocks noChangeArrowheads="1"/>
                </p:cNvSpPr>
                <p:nvPr/>
              </p:nvSpPr>
              <p:spPr bwMode="auto">
                <a:xfrm>
                  <a:off x="3665" y="2568"/>
                  <a:ext cx="179" cy="2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18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ea typeface="华文中宋" pitchFamily="2" charset="-122"/>
                      <a:cs typeface="Times New Roman" pitchFamily="18" charset="0"/>
                    </a:rPr>
                    <a:t>0</a:t>
                  </a:r>
                </a:p>
              </p:txBody>
            </p:sp>
            <p:sp>
              <p:nvSpPr>
                <p:cNvPr id="67" name="Rectangle 27"/>
                <p:cNvSpPr>
                  <a:spLocks noChangeArrowheads="1"/>
                </p:cNvSpPr>
                <p:nvPr/>
              </p:nvSpPr>
              <p:spPr bwMode="auto">
                <a:xfrm>
                  <a:off x="4098" y="2632"/>
                  <a:ext cx="179" cy="2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18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ea typeface="华文中宋" pitchFamily="2" charset="-122"/>
                      <a:cs typeface="Times New Roman" pitchFamily="18" charset="0"/>
                    </a:rPr>
                    <a:t>1</a:t>
                  </a:r>
                </a:p>
              </p:txBody>
            </p:sp>
            <p:sp>
              <p:nvSpPr>
                <p:cNvPr id="68" name="Rectangle 28"/>
                <p:cNvSpPr>
                  <a:spLocks noChangeArrowheads="1"/>
                </p:cNvSpPr>
                <p:nvPr/>
              </p:nvSpPr>
              <p:spPr bwMode="auto">
                <a:xfrm>
                  <a:off x="4583" y="2632"/>
                  <a:ext cx="179" cy="2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18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ea typeface="华文中宋" pitchFamily="2" charset="-122"/>
                      <a:cs typeface="Times New Roman" pitchFamily="18" charset="0"/>
                    </a:rPr>
                    <a:t>2</a:t>
                  </a:r>
                </a:p>
              </p:txBody>
            </p:sp>
            <p:sp>
              <p:nvSpPr>
                <p:cNvPr id="69" name="Rectangle 29"/>
                <p:cNvSpPr>
                  <a:spLocks noChangeArrowheads="1"/>
                </p:cNvSpPr>
                <p:nvPr/>
              </p:nvSpPr>
              <p:spPr bwMode="auto">
                <a:xfrm>
                  <a:off x="5004" y="2627"/>
                  <a:ext cx="179" cy="2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18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ea typeface="华文中宋" pitchFamily="2" charset="-122"/>
                      <a:cs typeface="Times New Roman" pitchFamily="18" charset="0"/>
                    </a:rPr>
                    <a:t>3</a:t>
                  </a:r>
                </a:p>
              </p:txBody>
            </p:sp>
            <p:sp>
              <p:nvSpPr>
                <p:cNvPr id="70" name="Rectangle 30"/>
                <p:cNvSpPr>
                  <a:spLocks noChangeArrowheads="1"/>
                </p:cNvSpPr>
                <p:nvPr/>
              </p:nvSpPr>
              <p:spPr bwMode="auto">
                <a:xfrm>
                  <a:off x="3615" y="2202"/>
                  <a:ext cx="179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18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ea typeface="华文中宋" pitchFamily="2" charset="-122"/>
                      <a:cs typeface="Times New Roman" pitchFamily="18" charset="0"/>
                    </a:rPr>
                    <a:t>1</a:t>
                  </a:r>
                </a:p>
              </p:txBody>
            </p:sp>
            <p:sp>
              <p:nvSpPr>
                <p:cNvPr id="71" name="Rectangle 31"/>
                <p:cNvSpPr>
                  <a:spLocks noChangeArrowheads="1"/>
                </p:cNvSpPr>
                <p:nvPr/>
              </p:nvSpPr>
              <p:spPr bwMode="auto">
                <a:xfrm>
                  <a:off x="3615" y="1865"/>
                  <a:ext cx="179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18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ea typeface="华文中宋" pitchFamily="2" charset="-122"/>
                      <a:cs typeface="Times New Roman" pitchFamily="18" charset="0"/>
                    </a:rPr>
                    <a:t>2</a:t>
                  </a:r>
                </a:p>
              </p:txBody>
            </p:sp>
            <p:sp>
              <p:nvSpPr>
                <p:cNvPr id="72" name="Rectangle 32"/>
                <p:cNvSpPr>
                  <a:spLocks noChangeArrowheads="1"/>
                </p:cNvSpPr>
                <p:nvPr/>
              </p:nvSpPr>
              <p:spPr bwMode="auto">
                <a:xfrm>
                  <a:off x="3615" y="1535"/>
                  <a:ext cx="179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18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ea typeface="华文中宋" pitchFamily="2" charset="-122"/>
                      <a:cs typeface="Times New Roman" pitchFamily="18" charset="0"/>
                    </a:rPr>
                    <a:t>3</a:t>
                  </a:r>
                </a:p>
              </p:txBody>
            </p:sp>
            <p:sp>
              <p:nvSpPr>
                <p:cNvPr id="73" name="Rectangle 33"/>
                <p:cNvSpPr>
                  <a:spLocks noChangeArrowheads="1"/>
                </p:cNvSpPr>
                <p:nvPr/>
              </p:nvSpPr>
              <p:spPr bwMode="auto">
                <a:xfrm>
                  <a:off x="3615" y="1219"/>
                  <a:ext cx="179" cy="2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18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ea typeface="华文中宋" pitchFamily="2" charset="-122"/>
                      <a:cs typeface="Times New Roman" pitchFamily="18" charset="0"/>
                    </a:rPr>
                    <a:t>4</a:t>
                  </a:r>
                </a:p>
              </p:txBody>
            </p:sp>
          </p:grpSp>
          <p:grpSp>
            <p:nvGrpSpPr>
              <p:cNvPr id="61" name="Group 34"/>
              <p:cNvGrpSpPr>
                <a:grpSpLocks/>
              </p:cNvGrpSpPr>
              <p:nvPr/>
            </p:nvGrpSpPr>
            <p:grpSpPr bwMode="auto">
              <a:xfrm>
                <a:off x="3178" y="1142"/>
                <a:ext cx="1831" cy="1769"/>
                <a:chOff x="4326" y="912"/>
                <a:chExt cx="1831" cy="1569"/>
              </a:xfrm>
            </p:grpSpPr>
            <p:sp>
              <p:nvSpPr>
                <p:cNvPr id="64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4326" y="912"/>
                  <a:ext cx="0" cy="1569"/>
                </a:xfrm>
                <a:prstGeom prst="line">
                  <a:avLst/>
                </a:prstGeom>
                <a:noFill/>
                <a:ln w="28575">
                  <a:solidFill>
                    <a:srgbClr val="000018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5" name="Line 36"/>
                <p:cNvSpPr>
                  <a:spLocks noChangeShapeType="1"/>
                </p:cNvSpPr>
                <p:nvPr/>
              </p:nvSpPr>
              <p:spPr bwMode="auto">
                <a:xfrm>
                  <a:off x="4333" y="2473"/>
                  <a:ext cx="1824" cy="0"/>
                </a:xfrm>
                <a:prstGeom prst="line">
                  <a:avLst/>
                </a:prstGeom>
                <a:noFill/>
                <a:ln w="28575">
                  <a:solidFill>
                    <a:srgbClr val="000018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62" name="Rectangle 37"/>
              <p:cNvSpPr>
                <a:spLocks noChangeArrowheads="1"/>
              </p:cNvSpPr>
              <p:nvPr/>
            </p:nvSpPr>
            <p:spPr bwMode="auto">
              <a:xfrm>
                <a:off x="4829" y="2666"/>
                <a:ext cx="665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   </a:t>
                </a:r>
                <a:r>
                  <a:rPr kumimoji="0" lang="en-US" altLang="zh-CN" sz="2400" b="1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U</a:t>
                </a:r>
                <a:r>
                  <a:rPr kumimoji="0" lang="en-US" altLang="zh-CN" sz="2400" b="1" i="0" u="none" strike="noStrike" kern="0" cap="none" spc="0" normalizeH="0" baseline="-25000" noProof="0" dirty="0" err="1">
                    <a:ln>
                      <a:noFill/>
                    </a:ln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i</a:t>
                </a:r>
                <a:r>
                  <a:rPr kumimoji="0" lang="en-US" altLang="zh-CN" sz="24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 </a:t>
                </a: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/V</a:t>
                </a:r>
              </a:p>
            </p:txBody>
          </p:sp>
          <p:sp>
            <p:nvSpPr>
              <p:cNvPr id="63" name="Rectangle 38"/>
              <p:cNvSpPr>
                <a:spLocks noChangeArrowheads="1"/>
              </p:cNvSpPr>
              <p:nvPr/>
            </p:nvSpPr>
            <p:spPr bwMode="auto">
              <a:xfrm>
                <a:off x="3225" y="1082"/>
                <a:ext cx="544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U</a:t>
                </a:r>
                <a:r>
                  <a:rPr kumimoji="0" lang="en-US" altLang="zh-CN" sz="24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O</a:t>
                </a: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/V</a:t>
                </a:r>
              </a:p>
            </p:txBody>
          </p:sp>
        </p:grpSp>
        <p:grpSp>
          <p:nvGrpSpPr>
            <p:cNvPr id="81" name="Group 74"/>
            <p:cNvGrpSpPr>
              <a:grpSpLocks/>
            </p:cNvGrpSpPr>
            <p:nvPr/>
          </p:nvGrpSpPr>
          <p:grpSpPr bwMode="auto">
            <a:xfrm>
              <a:off x="4969926" y="1714503"/>
              <a:ext cx="1319213" cy="549276"/>
              <a:chOff x="3216" y="1776"/>
              <a:chExt cx="831" cy="346"/>
            </a:xfrm>
          </p:grpSpPr>
          <p:sp>
            <p:nvSpPr>
              <p:cNvPr id="82" name="Line 75"/>
              <p:cNvSpPr>
                <a:spLocks noChangeShapeType="1"/>
              </p:cNvSpPr>
              <p:nvPr/>
            </p:nvSpPr>
            <p:spPr bwMode="auto">
              <a:xfrm>
                <a:off x="3430" y="1968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3" name="Rectangle 76"/>
              <p:cNvSpPr>
                <a:spLocks noChangeArrowheads="1"/>
              </p:cNvSpPr>
              <p:nvPr/>
            </p:nvSpPr>
            <p:spPr bwMode="auto">
              <a:xfrm>
                <a:off x="3216" y="1776"/>
                <a:ext cx="25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A</a:t>
                </a:r>
              </a:p>
            </p:txBody>
          </p:sp>
          <p:sp>
            <p:nvSpPr>
              <p:cNvPr id="84" name="Rectangle 77"/>
              <p:cNvSpPr>
                <a:spLocks noChangeArrowheads="1"/>
              </p:cNvSpPr>
              <p:nvPr/>
            </p:nvSpPr>
            <p:spPr bwMode="auto">
              <a:xfrm>
                <a:off x="3792" y="1792"/>
                <a:ext cx="25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华文中宋" pitchFamily="2" charset="-122"/>
                    <a:cs typeface="Times New Roman" pitchFamily="18" charset="0"/>
                  </a:rPr>
                  <a:t>B</a:t>
                </a:r>
              </a:p>
            </p:txBody>
          </p:sp>
        </p:grp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utoUpdateAnimBg="0"/>
      <p:bldP spid="18" grpId="0" autoUpdateAnimBg="0"/>
      <p:bldP spid="21" grpId="0" animBg="1" autoUpdateAnimBg="0"/>
      <p:bldP spid="22" grpId="0" animBg="1" autoUpdateAnimBg="0"/>
      <p:bldP spid="23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h7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6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8" descr="ph7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549275"/>
            <a:ext cx="7556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75640" y="1411605"/>
            <a:ext cx="7696200" cy="1307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zh-CN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    </a:t>
            </a:r>
            <a:r>
              <a:rPr lang="zh-CN" altLang="zh-CN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指一个“与非”门能带同类门的最大数目，它表示带负载的能力。对于</a:t>
            </a:r>
            <a:r>
              <a:rPr lang="en-US" altLang="zh-CN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TTL“</a:t>
            </a:r>
            <a:r>
              <a:rPr lang="zh-CN" altLang="zh-CN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与非”门 </a:t>
            </a:r>
            <a:r>
              <a:rPr lang="en-US" altLang="zh-CN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N</a:t>
            </a:r>
            <a:r>
              <a:rPr lang="en-US" altLang="zh-CN" sz="2800" b="1" i="0" baseline="-250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O</a:t>
            </a:r>
            <a:r>
              <a:rPr lang="en-US" altLang="zh-CN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  <a:sym typeface="Symbol" pitchFamily="18" charset="2"/>
              </a:rPr>
              <a:t> </a:t>
            </a:r>
            <a:r>
              <a:rPr lang="en-US" altLang="zh-CN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8</a:t>
            </a:r>
            <a:r>
              <a:rPr lang="zh-CN" altLang="en-US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。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990600" y="761048"/>
            <a:ext cx="2079415" cy="523220"/>
          </a:xfrm>
          <a:prstGeom prst="rect">
            <a:avLst/>
          </a:prstGeom>
          <a:noFill/>
          <a:ln w="38100" cap="sq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zh-CN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扇出系数</a:t>
            </a:r>
            <a:r>
              <a:rPr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N</a:t>
            </a:r>
            <a:r>
              <a:rPr lang="en-US" altLang="zh-CN" sz="2800" b="1" i="0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O</a:t>
            </a:r>
            <a:endParaRPr lang="en-US" altLang="zh-CN" sz="2800" b="1" i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中宋" pitchFamily="2" charset="-122"/>
              <a:cs typeface="Times New Roman" pitchFamily="18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239770" y="2975610"/>
          <a:ext cx="2346325" cy="1036638"/>
        </p:xfrm>
        <a:graphic>
          <a:graphicData uri="http://schemas.openxmlformats.org/presentationml/2006/ole">
            <p:oleObj spid="_x0000_s40962" name="Equation" r:id="rId4" imgW="977760" imgH="431640" progId="Equation.DSMT4">
              <p:embed/>
            </p:oleObj>
          </a:graphicData>
        </a:graphic>
      </p:graphicFrame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h7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6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8" descr="ph7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549275"/>
            <a:ext cx="7556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97560" y="523240"/>
            <a:ext cx="6934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输入高电平电流 </a:t>
            </a:r>
            <a:r>
              <a:rPr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I</a:t>
            </a:r>
            <a:r>
              <a:rPr lang="en-US" altLang="zh-CN" sz="2800" b="1" i="0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IH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和输入低电平电流 </a:t>
            </a:r>
            <a:r>
              <a:rPr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I</a:t>
            </a:r>
            <a:r>
              <a:rPr lang="en-US" altLang="zh-CN" sz="2800" b="1" i="0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IL</a:t>
            </a:r>
            <a:endParaRPr lang="en-US" altLang="zh-CN" sz="2800" b="1" i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0720" y="1137920"/>
            <a:ext cx="7924800" cy="177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    </a:t>
            </a:r>
            <a:r>
              <a:rPr lang="zh-CN" altLang="en-US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当某一输入端接</a:t>
            </a:r>
            <a:r>
              <a:rPr lang="zh-CN" altLang="en-US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高电平</a:t>
            </a:r>
            <a:r>
              <a:rPr lang="zh-CN" altLang="en-US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，其余输入端接低电 平时，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流入该输入端的电流，</a:t>
            </a:r>
            <a:r>
              <a:rPr lang="zh-CN" altLang="en-US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称为高电平输入电流 </a:t>
            </a:r>
            <a:r>
              <a:rPr lang="en-US" altLang="zh-CN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I</a:t>
            </a:r>
            <a:r>
              <a:rPr lang="en-US" altLang="zh-CN" sz="2800" b="1" i="0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IH</a:t>
            </a:r>
            <a:r>
              <a:rPr lang="zh-CN" altLang="en-US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（</a:t>
            </a:r>
            <a:r>
              <a:rPr lang="zh-CN" altLang="en-US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  <a:sym typeface="Symbol" pitchFamily="18" charset="2"/>
              </a:rPr>
              <a:t></a:t>
            </a:r>
            <a:r>
              <a:rPr lang="en-US" altLang="zh-CN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A</a:t>
            </a:r>
            <a:r>
              <a:rPr lang="zh-CN" altLang="en-US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）。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80720" y="2951480"/>
            <a:ext cx="7772400" cy="177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2800" b="1" i="0" dirty="0">
                <a:solidFill>
                  <a:srgbClr val="000018"/>
                </a:solidFill>
                <a:ea typeface="华文中宋" pitchFamily="2" charset="-122"/>
                <a:cs typeface="Times New Roman" pitchFamily="18" charset="0"/>
              </a:rPr>
              <a:t>    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当某一输入端接</a:t>
            </a:r>
            <a:r>
              <a:rPr lang="zh-CN" altLang="en-US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低电平</a:t>
            </a:r>
            <a:r>
              <a:rPr lang="zh-CN" altLang="en-US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，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其余输入端接高电平时，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流出该输入端的电流，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称为低电平输入电流 </a:t>
            </a:r>
            <a:r>
              <a:rPr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I</a:t>
            </a:r>
            <a:r>
              <a:rPr lang="en-US" altLang="zh-CN" sz="2800" b="1" i="0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IL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（</a:t>
            </a:r>
            <a:r>
              <a:rPr lang="en-US" altLang="zh-CN" sz="2800" b="1" i="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mA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）。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7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68"/>
          <p:cNvSpPr txBox="1">
            <a:spLocks noChangeArrowheads="1"/>
          </p:cNvSpPr>
          <p:nvPr/>
        </p:nvSpPr>
        <p:spPr bwMode="auto">
          <a:xfrm>
            <a:off x="495300" y="1428742"/>
            <a:ext cx="7934325" cy="2286016"/>
          </a:xfrm>
          <a:prstGeom prst="rect">
            <a:avLst/>
          </a:prstGeom>
          <a:noFill/>
          <a:ln w="57150">
            <a:pattFill prst="sphere">
              <a:fgClr>
                <a:srgbClr val="00CCFF"/>
              </a:fgClr>
              <a:bgClr>
                <a:srgbClr val="FFFFFF"/>
              </a:bgClr>
            </a:pattFill>
            <a:miter lim="800000"/>
            <a:headEnd/>
            <a:tailEnd/>
          </a:ln>
        </p:spPr>
        <p:txBody>
          <a:bodyPr wrap="square" lIns="90000" tIns="46800" rIns="90000" bIns="46800">
            <a:no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defRPr/>
            </a:pPr>
            <a:r>
              <a:rPr lang="en-US" altLang="zh-CN" sz="2800" i="0" dirty="0">
                <a:solidFill>
                  <a:srgbClr val="CC3300"/>
                </a:solidFill>
                <a:ea typeface="华文中宋" pitchFamily="2" charset="-122"/>
                <a:cs typeface="Times New Roman" pitchFamily="18" charset="0"/>
              </a:rPr>
              <a:t>      </a:t>
            </a:r>
            <a:r>
              <a:rPr lang="zh-CN" altLang="en-US" sz="2800" i="0" dirty="0">
                <a:solidFill>
                  <a:srgbClr val="CC3300"/>
                </a:solidFill>
                <a:ea typeface="华文中宋" pitchFamily="2" charset="-122"/>
                <a:cs typeface="Times New Roman" pitchFamily="18" charset="0"/>
              </a:rPr>
              <a:t>与非门</a:t>
            </a:r>
            <a:r>
              <a:rPr lang="zh-CN" altLang="en-US" sz="2800" i="0" dirty="0">
                <a:ea typeface="华文中宋" pitchFamily="2" charset="-122"/>
                <a:cs typeface="Times New Roman" pitchFamily="18" charset="0"/>
              </a:rPr>
              <a:t>的逻辑功能：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800" i="0" dirty="0">
                <a:ea typeface="华文中宋" pitchFamily="2" charset="-122"/>
                <a:cs typeface="Times New Roman" pitchFamily="18" charset="0"/>
              </a:rPr>
              <a:t>      输入有“</a:t>
            </a:r>
            <a:r>
              <a:rPr lang="en-US" altLang="zh-CN" sz="2800" i="0" dirty="0">
                <a:ea typeface="华文中宋" pitchFamily="2" charset="-122"/>
                <a:cs typeface="Times New Roman" pitchFamily="18" charset="0"/>
              </a:rPr>
              <a:t>0”</a:t>
            </a:r>
            <a:r>
              <a:rPr lang="zh-CN" altLang="en-US" sz="2800" i="0" dirty="0">
                <a:ea typeface="华文中宋" pitchFamily="2" charset="-122"/>
                <a:cs typeface="Times New Roman" pitchFamily="18" charset="0"/>
              </a:rPr>
              <a:t>，输出为“</a:t>
            </a:r>
            <a:r>
              <a:rPr lang="en-US" altLang="zh-CN" sz="2800" i="0" dirty="0">
                <a:ea typeface="华文中宋" pitchFamily="2" charset="-122"/>
                <a:cs typeface="Times New Roman" pitchFamily="18" charset="0"/>
              </a:rPr>
              <a:t>1”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i="0" dirty="0">
                <a:ea typeface="华文中宋" pitchFamily="2" charset="-122"/>
                <a:cs typeface="Times New Roman" pitchFamily="18" charset="0"/>
              </a:rPr>
              <a:t>      </a:t>
            </a:r>
            <a:r>
              <a:rPr lang="zh-CN" altLang="en-US" sz="2800" i="0" dirty="0">
                <a:ea typeface="华文中宋" pitchFamily="2" charset="-122"/>
                <a:cs typeface="Times New Roman" pitchFamily="18" charset="0"/>
              </a:rPr>
              <a:t>输入全为“</a:t>
            </a:r>
            <a:r>
              <a:rPr lang="en-US" altLang="zh-CN" sz="2800" i="0" dirty="0">
                <a:ea typeface="华文中宋" pitchFamily="2" charset="-122"/>
                <a:cs typeface="Times New Roman" pitchFamily="18" charset="0"/>
              </a:rPr>
              <a:t>1”</a:t>
            </a:r>
            <a:r>
              <a:rPr lang="zh-CN" altLang="en-US" sz="2800" i="0" dirty="0">
                <a:ea typeface="华文中宋" pitchFamily="2" charset="-122"/>
                <a:cs typeface="Times New Roman" pitchFamily="18" charset="0"/>
              </a:rPr>
              <a:t>，输出才为“</a:t>
            </a:r>
            <a:r>
              <a:rPr lang="en-US" altLang="zh-CN" sz="2800" i="0" dirty="0">
                <a:ea typeface="华文中宋" pitchFamily="2" charset="-122"/>
                <a:cs typeface="Times New Roman" pitchFamily="18" charset="0"/>
              </a:rPr>
              <a:t>0”</a:t>
            </a:r>
          </a:p>
        </p:txBody>
      </p:sp>
      <p:graphicFrame>
        <p:nvGraphicFramePr>
          <p:cNvPr id="14" name="Object 6"/>
          <p:cNvGraphicFramePr>
            <a:graphicFrameLocks noChangeAspect="1"/>
          </p:cNvGraphicFramePr>
          <p:nvPr/>
        </p:nvGraphicFramePr>
        <p:xfrm>
          <a:off x="5929313" y="1571628"/>
          <a:ext cx="2147887" cy="865187"/>
        </p:xfrm>
        <a:graphic>
          <a:graphicData uri="http://schemas.openxmlformats.org/presentationml/2006/ole">
            <p:oleObj spid="_x0000_s1026" name="Visio" r:id="rId3" imgW="882396" imgH="355092" progId="Visio.Drawing.11">
              <p:embed/>
            </p:oleObj>
          </a:graphicData>
        </a:graphic>
      </p:graphicFrame>
      <p:graphicFrame>
        <p:nvGraphicFramePr>
          <p:cNvPr id="15" name="Object 7"/>
          <p:cNvGraphicFramePr>
            <a:graphicFrameLocks noChangeAspect="1"/>
          </p:cNvGraphicFramePr>
          <p:nvPr/>
        </p:nvGraphicFramePr>
        <p:xfrm>
          <a:off x="6102350" y="2676525"/>
          <a:ext cx="1547813" cy="604838"/>
        </p:xfrm>
        <a:graphic>
          <a:graphicData uri="http://schemas.openxmlformats.org/presentationml/2006/ole">
            <p:oleObj spid="_x0000_s1027" name="公式" r:id="rId4" imgW="520560" imgH="203040" progId="Equation.3">
              <p:embed/>
            </p:oleObj>
          </a:graphicData>
        </a:graphic>
      </p:graphicFrame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428596" y="428610"/>
            <a:ext cx="2357454" cy="54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、概述</a:t>
            </a:r>
            <a:endParaRPr kumimoji="0" lang="zh-CN" altLang="en-US" sz="3600" b="1" i="0" dirty="0">
              <a:solidFill>
                <a:srgbClr val="C00000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h7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6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8" descr="ph7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549275"/>
            <a:ext cx="7556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838200" y="259080"/>
            <a:ext cx="4114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zh-CN" altLang="zh-CN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平均传输延迟时间 </a:t>
            </a:r>
            <a:r>
              <a:rPr lang="en-US" altLang="zh-CN" sz="28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pd</a:t>
            </a:r>
            <a:r>
              <a:rPr lang="en-US" altLang="zh-CN" sz="2800" b="1" i="0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 </a:t>
            </a:r>
          </a:p>
        </p:txBody>
      </p:sp>
      <p:grpSp>
        <p:nvGrpSpPr>
          <p:cNvPr id="43" name="Group 3"/>
          <p:cNvGrpSpPr>
            <a:grpSpLocks/>
          </p:cNvGrpSpPr>
          <p:nvPr/>
        </p:nvGrpSpPr>
        <p:grpSpPr bwMode="auto">
          <a:xfrm>
            <a:off x="1676400" y="1097280"/>
            <a:ext cx="3886200" cy="1066800"/>
            <a:chOff x="1200" y="1152"/>
            <a:chExt cx="2448" cy="672"/>
          </a:xfrm>
        </p:grpSpPr>
        <p:sp>
          <p:nvSpPr>
            <p:cNvPr id="44" name="Line 4"/>
            <p:cNvSpPr>
              <a:spLocks noChangeShapeType="1"/>
            </p:cNvSpPr>
            <p:nvPr/>
          </p:nvSpPr>
          <p:spPr bwMode="auto">
            <a:xfrm>
              <a:off x="1200" y="1824"/>
              <a:ext cx="43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45" name="Line 5"/>
            <p:cNvSpPr>
              <a:spLocks noChangeShapeType="1"/>
            </p:cNvSpPr>
            <p:nvPr/>
          </p:nvSpPr>
          <p:spPr bwMode="auto">
            <a:xfrm flipV="1">
              <a:off x="1632" y="1152"/>
              <a:ext cx="240" cy="67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46" name="Line 6"/>
            <p:cNvSpPr>
              <a:spLocks noChangeShapeType="1"/>
            </p:cNvSpPr>
            <p:nvPr/>
          </p:nvSpPr>
          <p:spPr bwMode="auto">
            <a:xfrm>
              <a:off x="1872" y="1152"/>
              <a:ext cx="96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47" name="Line 7"/>
            <p:cNvSpPr>
              <a:spLocks noChangeShapeType="1"/>
            </p:cNvSpPr>
            <p:nvPr/>
          </p:nvSpPr>
          <p:spPr bwMode="auto">
            <a:xfrm>
              <a:off x="2832" y="1152"/>
              <a:ext cx="240" cy="67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48" name="Line 8"/>
            <p:cNvSpPr>
              <a:spLocks noChangeShapeType="1"/>
            </p:cNvSpPr>
            <p:nvPr/>
          </p:nvSpPr>
          <p:spPr bwMode="auto">
            <a:xfrm>
              <a:off x="3072" y="1824"/>
              <a:ext cx="576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华文中宋" pitchFamily="2" charset="-122"/>
                <a:cs typeface="Times New Roman" pitchFamily="18" charset="0"/>
              </a:endParaRPr>
            </a:p>
          </p:txBody>
        </p:sp>
      </p:grpSp>
      <p:grpSp>
        <p:nvGrpSpPr>
          <p:cNvPr id="49" name="Group 9"/>
          <p:cNvGrpSpPr>
            <a:grpSpLocks/>
          </p:cNvGrpSpPr>
          <p:nvPr/>
        </p:nvGrpSpPr>
        <p:grpSpPr bwMode="auto">
          <a:xfrm rot="10800000">
            <a:off x="1752600" y="2773680"/>
            <a:ext cx="3886200" cy="1066800"/>
            <a:chOff x="1200" y="1152"/>
            <a:chExt cx="2448" cy="672"/>
          </a:xfrm>
        </p:grpSpPr>
        <p:sp>
          <p:nvSpPr>
            <p:cNvPr id="50" name="Line 10"/>
            <p:cNvSpPr>
              <a:spLocks noChangeShapeType="1"/>
            </p:cNvSpPr>
            <p:nvPr/>
          </p:nvSpPr>
          <p:spPr bwMode="auto">
            <a:xfrm>
              <a:off x="1216" y="1824"/>
              <a:ext cx="43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51" name="Line 11"/>
            <p:cNvSpPr>
              <a:spLocks noChangeShapeType="1"/>
            </p:cNvSpPr>
            <p:nvPr/>
          </p:nvSpPr>
          <p:spPr bwMode="auto">
            <a:xfrm flipV="1">
              <a:off x="1648" y="1152"/>
              <a:ext cx="240" cy="67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52" name="Line 12"/>
            <p:cNvSpPr>
              <a:spLocks noChangeShapeType="1"/>
            </p:cNvSpPr>
            <p:nvPr/>
          </p:nvSpPr>
          <p:spPr bwMode="auto">
            <a:xfrm>
              <a:off x="1888" y="1152"/>
              <a:ext cx="96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>
              <a:off x="2848" y="1152"/>
              <a:ext cx="240" cy="67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3088" y="1824"/>
              <a:ext cx="576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华文中宋" pitchFamily="2" charset="-122"/>
                <a:cs typeface="Times New Roman" pitchFamily="18" charset="0"/>
              </a:endParaRPr>
            </a:p>
          </p:txBody>
        </p:sp>
      </p:grpSp>
      <p:grpSp>
        <p:nvGrpSpPr>
          <p:cNvPr id="55" name="Group 15"/>
          <p:cNvGrpSpPr>
            <a:grpSpLocks/>
          </p:cNvGrpSpPr>
          <p:nvPr/>
        </p:nvGrpSpPr>
        <p:grpSpPr bwMode="auto">
          <a:xfrm>
            <a:off x="1981200" y="1554480"/>
            <a:ext cx="3352800" cy="1828800"/>
            <a:chOff x="1152" y="1344"/>
            <a:chExt cx="2112" cy="1152"/>
          </a:xfrm>
        </p:grpSpPr>
        <p:sp>
          <p:nvSpPr>
            <p:cNvPr id="56" name="Line 16"/>
            <p:cNvSpPr>
              <a:spLocks noChangeShapeType="1"/>
            </p:cNvSpPr>
            <p:nvPr/>
          </p:nvSpPr>
          <p:spPr bwMode="auto">
            <a:xfrm>
              <a:off x="1152" y="1344"/>
              <a:ext cx="2064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57" name="Line 17"/>
            <p:cNvSpPr>
              <a:spLocks noChangeShapeType="1"/>
            </p:cNvSpPr>
            <p:nvPr/>
          </p:nvSpPr>
          <p:spPr bwMode="auto">
            <a:xfrm>
              <a:off x="1200" y="2496"/>
              <a:ext cx="2064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</p:grpSp>
      <p:grpSp>
        <p:nvGrpSpPr>
          <p:cNvPr id="58" name="Group 18"/>
          <p:cNvGrpSpPr>
            <a:grpSpLocks/>
          </p:cNvGrpSpPr>
          <p:nvPr/>
        </p:nvGrpSpPr>
        <p:grpSpPr bwMode="auto">
          <a:xfrm>
            <a:off x="2590804" y="1554480"/>
            <a:ext cx="274638" cy="2743200"/>
            <a:chOff x="1536" y="1344"/>
            <a:chExt cx="173" cy="2016"/>
          </a:xfrm>
        </p:grpSpPr>
        <p:sp>
          <p:nvSpPr>
            <p:cNvPr id="59" name="Line 19"/>
            <p:cNvSpPr>
              <a:spLocks noChangeShapeType="1"/>
            </p:cNvSpPr>
            <p:nvPr/>
          </p:nvSpPr>
          <p:spPr bwMode="auto">
            <a:xfrm>
              <a:off x="1536" y="1344"/>
              <a:ext cx="0" cy="2016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60" name="Line 20"/>
            <p:cNvSpPr>
              <a:spLocks noChangeShapeType="1"/>
            </p:cNvSpPr>
            <p:nvPr/>
          </p:nvSpPr>
          <p:spPr bwMode="auto">
            <a:xfrm>
              <a:off x="1709" y="2683"/>
              <a:ext cx="0" cy="635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</p:grpSp>
      <p:grpSp>
        <p:nvGrpSpPr>
          <p:cNvPr id="61" name="Group 21"/>
          <p:cNvGrpSpPr>
            <a:grpSpLocks/>
          </p:cNvGrpSpPr>
          <p:nvPr/>
        </p:nvGrpSpPr>
        <p:grpSpPr bwMode="auto">
          <a:xfrm>
            <a:off x="4419600" y="1554480"/>
            <a:ext cx="304800" cy="2692400"/>
            <a:chOff x="1536" y="1344"/>
            <a:chExt cx="192" cy="2016"/>
          </a:xfrm>
        </p:grpSpPr>
        <p:sp>
          <p:nvSpPr>
            <p:cNvPr id="62" name="Line 22"/>
            <p:cNvSpPr>
              <a:spLocks noChangeShapeType="1"/>
            </p:cNvSpPr>
            <p:nvPr/>
          </p:nvSpPr>
          <p:spPr bwMode="auto">
            <a:xfrm>
              <a:off x="1536" y="1344"/>
              <a:ext cx="0" cy="2016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63" name="Line 23"/>
            <p:cNvSpPr>
              <a:spLocks noChangeShapeType="1"/>
            </p:cNvSpPr>
            <p:nvPr/>
          </p:nvSpPr>
          <p:spPr bwMode="auto">
            <a:xfrm>
              <a:off x="1728" y="2709"/>
              <a:ext cx="0" cy="647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endParaRPr>
            </a:p>
          </p:txBody>
        </p:sp>
      </p:grpSp>
      <p:grpSp>
        <p:nvGrpSpPr>
          <p:cNvPr id="64" name="Group 24"/>
          <p:cNvGrpSpPr>
            <a:grpSpLocks/>
          </p:cNvGrpSpPr>
          <p:nvPr/>
        </p:nvGrpSpPr>
        <p:grpSpPr bwMode="auto">
          <a:xfrm>
            <a:off x="838200" y="1249680"/>
            <a:ext cx="990600" cy="2352676"/>
            <a:chOff x="432" y="1152"/>
            <a:chExt cx="624" cy="1482"/>
          </a:xfrm>
        </p:grpSpPr>
        <p:sp>
          <p:nvSpPr>
            <p:cNvPr id="65" name="Text Box 25"/>
            <p:cNvSpPr txBox="1">
              <a:spLocks noChangeArrowheads="1"/>
            </p:cNvSpPr>
            <p:nvPr/>
          </p:nvSpPr>
          <p:spPr bwMode="auto">
            <a:xfrm>
              <a:off x="432" y="1152"/>
              <a:ext cx="62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rPr>
                <a:t>50%</a:t>
              </a:r>
            </a:p>
          </p:txBody>
        </p:sp>
        <p:sp>
          <p:nvSpPr>
            <p:cNvPr id="66" name="Rectangle 26"/>
            <p:cNvSpPr>
              <a:spLocks noChangeArrowheads="1"/>
            </p:cNvSpPr>
            <p:nvPr/>
          </p:nvSpPr>
          <p:spPr bwMode="auto">
            <a:xfrm>
              <a:off x="480" y="2304"/>
              <a:ext cx="531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ea typeface="华文中宋" pitchFamily="2" charset="-122"/>
                  <a:cs typeface="Times New Roman" pitchFamily="18" charset="0"/>
                </a:rPr>
                <a:t>50%</a:t>
              </a:r>
            </a:p>
          </p:txBody>
        </p:sp>
      </p:grpSp>
      <p:sp>
        <p:nvSpPr>
          <p:cNvPr id="73" name="Text Box 33"/>
          <p:cNvSpPr txBox="1">
            <a:spLocks noChangeArrowheads="1"/>
          </p:cNvSpPr>
          <p:nvPr/>
        </p:nvSpPr>
        <p:spPr bwMode="auto">
          <a:xfrm>
            <a:off x="2463800" y="4155440"/>
            <a:ext cx="990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1" dirty="0" err="1" smtClean="0">
                <a:solidFill>
                  <a:srgbClr val="000018"/>
                </a:solidFill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baseline="-25000" dirty="0" err="1" smtClean="0">
                <a:solidFill>
                  <a:srgbClr val="000018"/>
                </a:solidFill>
                <a:ea typeface="华文中宋" pitchFamily="2" charset="-122"/>
                <a:cs typeface="Times New Roman" pitchFamily="18" charset="0"/>
              </a:rPr>
              <a:t>pHL</a:t>
            </a:r>
            <a:endParaRPr lang="en-US" altLang="zh-CN" sz="2800" b="1" dirty="0">
              <a:solidFill>
                <a:srgbClr val="000018"/>
              </a:solidFill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74" name="Rectangle 34"/>
          <p:cNvSpPr>
            <a:spLocks noChangeArrowheads="1"/>
          </p:cNvSpPr>
          <p:nvPr/>
        </p:nvSpPr>
        <p:spPr bwMode="auto">
          <a:xfrm>
            <a:off x="4257040" y="4155440"/>
            <a:ext cx="76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1" dirty="0" err="1" smtClean="0">
                <a:solidFill>
                  <a:srgbClr val="000018"/>
                </a:solidFill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baseline="-25000" dirty="0" err="1" smtClean="0">
                <a:solidFill>
                  <a:srgbClr val="000018"/>
                </a:solidFill>
                <a:ea typeface="华文中宋" pitchFamily="2" charset="-122"/>
                <a:cs typeface="Times New Roman" pitchFamily="18" charset="0"/>
              </a:rPr>
              <a:t>pLH</a:t>
            </a:r>
            <a:endParaRPr lang="en-US" altLang="zh-CN" sz="2800" b="1" baseline="-25000" dirty="0">
              <a:solidFill>
                <a:srgbClr val="000018"/>
              </a:solidFill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76" name="Rectangle 36"/>
          <p:cNvSpPr>
            <a:spLocks noChangeArrowheads="1"/>
          </p:cNvSpPr>
          <p:nvPr/>
        </p:nvSpPr>
        <p:spPr bwMode="auto">
          <a:xfrm>
            <a:off x="5003800" y="3792220"/>
            <a:ext cx="3901966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zh-CN" sz="24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 TTL</a:t>
            </a:r>
            <a:r>
              <a:rPr lang="zh-CN" altLang="zh-CN" sz="24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的 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400" b="1" i="0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pd</a:t>
            </a:r>
            <a:r>
              <a:rPr lang="en-US" altLang="zh-CN" sz="2400" b="1" i="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 </a:t>
            </a:r>
            <a:r>
              <a:rPr lang="zh-CN" altLang="en-US" sz="24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约在 </a:t>
            </a:r>
            <a:r>
              <a:rPr lang="en-US" altLang="zh-CN" sz="24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10ns ~ 40ns</a:t>
            </a:r>
            <a:r>
              <a:rPr lang="zh-CN" altLang="en-US" sz="24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，此值愈小愈好。</a:t>
            </a:r>
          </a:p>
        </p:txBody>
      </p:sp>
      <p:sp>
        <p:nvSpPr>
          <p:cNvPr id="77" name="Rectangle 37" descr="40%"/>
          <p:cNvSpPr>
            <a:spLocks noChangeArrowheads="1"/>
          </p:cNvSpPr>
          <p:nvPr/>
        </p:nvSpPr>
        <p:spPr bwMode="auto">
          <a:xfrm>
            <a:off x="5715000" y="1525905"/>
            <a:ext cx="2006600" cy="523875"/>
          </a:xfrm>
          <a:prstGeom prst="rect">
            <a:avLst/>
          </a:prstGeom>
          <a:pattFill prst="pct40">
            <a:fgClr>
              <a:srgbClr val="FFCCFF"/>
            </a:fgClr>
            <a:bgClr>
              <a:srgbClr val="FFFFFF"/>
            </a:bgClr>
          </a:patt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输入波形</a:t>
            </a:r>
            <a:r>
              <a:rPr kumimoji="0" lang="en-US" altLang="zh-CN" sz="2800" b="1" i="1" u="none" strike="noStrike" kern="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u</a:t>
            </a:r>
            <a:r>
              <a:rPr kumimoji="0" lang="en-US" altLang="zh-CN" sz="2800" b="1" i="0" u="none" strike="noStrike" kern="0" cap="none" spc="0" normalizeH="0" baseline="-2500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ea typeface="华文中宋" pitchFamily="2" charset="-122"/>
                <a:cs typeface="Times New Roman" pitchFamily="18" charset="0"/>
              </a:rPr>
              <a:t>i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78" name="Rectangle 38" descr="40%"/>
          <p:cNvSpPr>
            <a:spLocks noChangeArrowheads="1"/>
          </p:cNvSpPr>
          <p:nvPr/>
        </p:nvSpPr>
        <p:spPr bwMode="auto">
          <a:xfrm>
            <a:off x="5715000" y="3007360"/>
            <a:ext cx="2047240" cy="523875"/>
          </a:xfrm>
          <a:prstGeom prst="rect">
            <a:avLst/>
          </a:prstGeom>
          <a:pattFill prst="pct40">
            <a:fgClr>
              <a:srgbClr val="FFFF66"/>
            </a:fgClr>
            <a:bgClr>
              <a:srgbClr val="FFFFFF"/>
            </a:bgClr>
          </a:patt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zh-CN" altLang="zh-CN" sz="2800" b="1" i="0" dirty="0">
                <a:solidFill>
                  <a:srgbClr val="FF3300"/>
                </a:solidFill>
                <a:ea typeface="华文中宋" pitchFamily="2" charset="-122"/>
                <a:cs typeface="Times New Roman" pitchFamily="18" charset="0"/>
              </a:rPr>
              <a:t>输出波形</a:t>
            </a:r>
            <a:r>
              <a:rPr lang="en-US" altLang="zh-CN" sz="2800" b="1" dirty="0" err="1">
                <a:solidFill>
                  <a:srgbClr val="FF3300"/>
                </a:solidFill>
                <a:ea typeface="华文中宋" pitchFamily="2" charset="-122"/>
                <a:cs typeface="Times New Roman" pitchFamily="18" charset="0"/>
              </a:rPr>
              <a:t>u</a:t>
            </a:r>
            <a:r>
              <a:rPr lang="en-US" altLang="zh-CN" b="1" i="0" baseline="-25000" dirty="0" err="1">
                <a:solidFill>
                  <a:srgbClr val="FF3300"/>
                </a:solidFill>
                <a:ea typeface="华文中宋" pitchFamily="2" charset="-122"/>
                <a:cs typeface="Times New Roman" pitchFamily="18" charset="0"/>
              </a:rPr>
              <a:t>O</a:t>
            </a:r>
            <a:endParaRPr lang="en-US" altLang="zh-CN" b="1" i="0" baseline="-25000" dirty="0">
              <a:solidFill>
                <a:srgbClr val="FF3300"/>
              </a:solidFill>
              <a:ea typeface="华文中宋" pitchFamily="2" charset="-122"/>
              <a:cs typeface="Times New Roman" pitchFamily="18" charset="0"/>
            </a:endParaRPr>
          </a:p>
        </p:txBody>
      </p:sp>
      <p:graphicFrame>
        <p:nvGraphicFramePr>
          <p:cNvPr id="80" name="对象 79"/>
          <p:cNvGraphicFramePr>
            <a:graphicFrameLocks noChangeAspect="1"/>
          </p:cNvGraphicFramePr>
          <p:nvPr/>
        </p:nvGraphicFramePr>
        <p:xfrm>
          <a:off x="4970463" y="300038"/>
          <a:ext cx="2382837" cy="1008062"/>
        </p:xfrm>
        <a:graphic>
          <a:graphicData uri="http://schemas.openxmlformats.org/presentationml/2006/ole">
            <p:oleObj spid="_x0000_s41988" name="Equation" r:id="rId4" imgW="990360" imgH="419040" progId="Equation.DSMT4">
              <p:embed/>
            </p:oleObj>
          </a:graphicData>
        </a:graphic>
      </p:graphicFrame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utoUpdateAnimBg="0"/>
      <p:bldP spid="74" grpId="0" autoUpdateAnimBg="0"/>
      <p:bldP spid="76" grpId="0" autoUpdateAnimBg="0"/>
      <p:bldP spid="77" grpId="0" animBg="1" autoUpdateAnimBg="0"/>
      <p:bldP spid="78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5"/>
          <p:cNvSpPr>
            <a:spLocks noChangeArrowheads="1"/>
          </p:cNvSpPr>
          <p:nvPr/>
        </p:nvSpPr>
        <p:spPr bwMode="auto">
          <a:xfrm>
            <a:off x="391160" y="147955"/>
            <a:ext cx="4968027" cy="646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3</a:t>
            </a:r>
            <a:r>
              <a:rPr lang="zh-CN" altLang="en-US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 sz="3600" b="1" i="0" dirty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TTL</a:t>
            </a:r>
            <a:r>
              <a:rPr lang="zh-CN" altLang="en-US" sz="3600" b="1" i="0" dirty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三态与非门电路</a:t>
            </a:r>
          </a:p>
        </p:txBody>
      </p:sp>
      <p:grpSp>
        <p:nvGrpSpPr>
          <p:cNvPr id="95" name="Group 286"/>
          <p:cNvGrpSpPr>
            <a:grpSpLocks/>
          </p:cNvGrpSpPr>
          <p:nvPr/>
        </p:nvGrpSpPr>
        <p:grpSpPr bwMode="auto">
          <a:xfrm>
            <a:off x="2716530" y="447988"/>
            <a:ext cx="6251575" cy="4260851"/>
            <a:chOff x="924" y="743"/>
            <a:chExt cx="3938" cy="2684"/>
          </a:xfrm>
        </p:grpSpPr>
        <p:sp>
          <p:nvSpPr>
            <p:cNvPr id="96" name="Oval 13"/>
            <p:cNvSpPr>
              <a:spLocks noChangeArrowheads="1"/>
            </p:cNvSpPr>
            <p:nvPr/>
          </p:nvSpPr>
          <p:spPr bwMode="auto">
            <a:xfrm>
              <a:off x="4599" y="1069"/>
              <a:ext cx="95" cy="9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Rectangle 15"/>
            <p:cNvSpPr>
              <a:spLocks noChangeArrowheads="1"/>
            </p:cNvSpPr>
            <p:nvPr/>
          </p:nvSpPr>
          <p:spPr bwMode="auto">
            <a:xfrm>
              <a:off x="3984" y="2544"/>
              <a:ext cx="4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" pitchFamily="18" charset="0"/>
                </a:rPr>
                <a:t>  T</a:t>
              </a:r>
              <a:r>
                <a:rPr kumimoji="0" lang="en-US" altLang="zh-CN" sz="2400" b="1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" pitchFamily="18" charset="0"/>
                </a:rPr>
                <a:t>4</a:t>
              </a:r>
            </a:p>
          </p:txBody>
        </p:sp>
        <p:sp>
          <p:nvSpPr>
            <p:cNvPr id="98" name="Text Box 16"/>
            <p:cNvSpPr txBox="1">
              <a:spLocks noChangeArrowheads="1"/>
            </p:cNvSpPr>
            <p:nvPr/>
          </p:nvSpPr>
          <p:spPr bwMode="auto">
            <a:xfrm>
              <a:off x="4504" y="2093"/>
              <a:ext cx="35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Y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 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/>
                <a:ea typeface="宋体" pitchFamily="2" charset="-122"/>
              </a:endParaRPr>
            </a:p>
          </p:txBody>
        </p:sp>
        <p:sp>
          <p:nvSpPr>
            <p:cNvPr id="99" name="Text Box 17"/>
            <p:cNvSpPr txBox="1">
              <a:spLocks noChangeArrowheads="1"/>
            </p:cNvSpPr>
            <p:nvPr/>
          </p:nvSpPr>
          <p:spPr bwMode="auto">
            <a:xfrm>
              <a:off x="2496" y="2797"/>
              <a:ext cx="3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3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itchFamily="2" charset="-122"/>
              </a:endParaRPr>
            </a:p>
          </p:txBody>
        </p:sp>
        <p:sp>
          <p:nvSpPr>
            <p:cNvPr id="100" name="Text Box 19"/>
            <p:cNvSpPr txBox="1">
              <a:spLocks noChangeArrowheads="1"/>
            </p:cNvSpPr>
            <p:nvPr/>
          </p:nvSpPr>
          <p:spPr bwMode="auto">
            <a:xfrm>
              <a:off x="924" y="2141"/>
              <a:ext cx="35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A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/>
                <a:ea typeface="宋体" pitchFamily="2" charset="-122"/>
              </a:endParaRPr>
            </a:p>
          </p:txBody>
        </p:sp>
        <p:sp>
          <p:nvSpPr>
            <p:cNvPr id="101" name="Rectangle 20"/>
            <p:cNvSpPr>
              <a:spLocks noChangeArrowheads="1"/>
            </p:cNvSpPr>
            <p:nvPr/>
          </p:nvSpPr>
          <p:spPr bwMode="auto">
            <a:xfrm>
              <a:off x="924" y="2413"/>
              <a:ext cx="2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B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 </a:t>
              </a:r>
            </a:p>
          </p:txBody>
        </p:sp>
        <p:sp>
          <p:nvSpPr>
            <p:cNvPr id="103" name="Text Box 22"/>
            <p:cNvSpPr txBox="1">
              <a:spLocks noChangeArrowheads="1"/>
            </p:cNvSpPr>
            <p:nvPr/>
          </p:nvSpPr>
          <p:spPr bwMode="auto">
            <a:xfrm>
              <a:off x="4066" y="1293"/>
              <a:ext cx="38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4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itchFamily="2" charset="-122"/>
              </a:endParaRPr>
            </a:p>
          </p:txBody>
        </p:sp>
        <p:sp>
          <p:nvSpPr>
            <p:cNvPr id="104" name="Text Box 23"/>
            <p:cNvSpPr txBox="1">
              <a:spLocks noChangeArrowheads="1"/>
            </p:cNvSpPr>
            <p:nvPr/>
          </p:nvSpPr>
          <p:spPr bwMode="auto">
            <a:xfrm>
              <a:off x="2816" y="1261"/>
              <a:ext cx="35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itchFamily="2" charset="-122"/>
              </a:endParaRPr>
            </a:p>
          </p:txBody>
        </p:sp>
        <p:sp>
          <p:nvSpPr>
            <p:cNvPr id="105" name="Text Box 24"/>
            <p:cNvSpPr txBox="1">
              <a:spLocks noChangeArrowheads="1"/>
            </p:cNvSpPr>
            <p:nvPr/>
          </p:nvSpPr>
          <p:spPr bwMode="auto">
            <a:xfrm>
              <a:off x="1806" y="1235"/>
              <a:ext cx="35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itchFamily="2" charset="-122"/>
              </a:endParaRPr>
            </a:p>
          </p:txBody>
        </p:sp>
        <p:sp>
          <p:nvSpPr>
            <p:cNvPr id="106" name="Rectangle 26"/>
            <p:cNvSpPr>
              <a:spLocks noChangeArrowheads="1"/>
            </p:cNvSpPr>
            <p:nvPr/>
          </p:nvSpPr>
          <p:spPr bwMode="auto">
            <a:xfrm>
              <a:off x="3936" y="1776"/>
              <a:ext cx="40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" pitchFamily="18" charset="0"/>
                  <a:ea typeface="宋体" pitchFamily="2" charset="-122"/>
                </a:rPr>
                <a:t>  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T</a:t>
              </a:r>
              <a:r>
                <a:rPr kumimoji="0" lang="en-US" altLang="zh-CN" sz="2400" b="1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3</a:t>
              </a:r>
            </a:p>
          </p:txBody>
        </p:sp>
        <p:sp>
          <p:nvSpPr>
            <p:cNvPr id="107" name="Rectangle 27"/>
            <p:cNvSpPr>
              <a:spLocks noChangeArrowheads="1"/>
            </p:cNvSpPr>
            <p:nvPr/>
          </p:nvSpPr>
          <p:spPr bwMode="auto">
            <a:xfrm>
              <a:off x="2640" y="1968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T</a:t>
              </a:r>
              <a:r>
                <a:rPr kumimoji="0" lang="en-US" altLang="zh-CN" sz="2400" b="1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2</a:t>
              </a:r>
            </a:p>
          </p:txBody>
        </p:sp>
        <p:sp>
          <p:nvSpPr>
            <p:cNvPr id="108" name="Text Box 28"/>
            <p:cNvSpPr txBox="1">
              <a:spLocks noChangeArrowheads="1"/>
            </p:cNvSpPr>
            <p:nvPr/>
          </p:nvSpPr>
          <p:spPr bwMode="auto">
            <a:xfrm>
              <a:off x="4347" y="743"/>
              <a:ext cx="49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+5V</a:t>
              </a:r>
            </a:p>
          </p:txBody>
        </p:sp>
        <p:sp>
          <p:nvSpPr>
            <p:cNvPr id="109" name="Text Box 29"/>
            <p:cNvSpPr txBox="1">
              <a:spLocks noChangeArrowheads="1"/>
            </p:cNvSpPr>
            <p:nvPr/>
          </p:nvSpPr>
          <p:spPr bwMode="auto">
            <a:xfrm>
              <a:off x="1581" y="1549"/>
              <a:ext cx="63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" pitchFamily="18" charset="0"/>
                  <a:ea typeface="宋体" pitchFamily="2" charset="-122"/>
                </a:rPr>
                <a:t>    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T</a:t>
              </a:r>
              <a:r>
                <a:rPr kumimoji="0" lang="en-US" altLang="zh-CN" sz="2400" b="1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1</a:t>
              </a:r>
            </a:p>
          </p:txBody>
        </p:sp>
        <p:sp>
          <p:nvSpPr>
            <p:cNvPr id="110" name="Line 30"/>
            <p:cNvSpPr>
              <a:spLocks noChangeShapeType="1"/>
            </p:cNvSpPr>
            <p:nvPr/>
          </p:nvSpPr>
          <p:spPr bwMode="auto">
            <a:xfrm>
              <a:off x="2739" y="3425"/>
              <a:ext cx="23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Line 31"/>
            <p:cNvSpPr>
              <a:spLocks noChangeShapeType="1"/>
            </p:cNvSpPr>
            <p:nvPr/>
          </p:nvSpPr>
          <p:spPr bwMode="auto">
            <a:xfrm>
              <a:off x="4062" y="2880"/>
              <a:ext cx="0" cy="40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Line 32"/>
            <p:cNvSpPr>
              <a:spLocks noChangeShapeType="1"/>
            </p:cNvSpPr>
            <p:nvPr/>
          </p:nvSpPr>
          <p:spPr bwMode="auto">
            <a:xfrm>
              <a:off x="4050" y="2112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Line 33"/>
            <p:cNvSpPr>
              <a:spLocks noChangeShapeType="1"/>
            </p:cNvSpPr>
            <p:nvPr/>
          </p:nvSpPr>
          <p:spPr bwMode="auto">
            <a:xfrm>
              <a:off x="3860" y="2448"/>
              <a:ext cx="0" cy="44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Line 34"/>
            <p:cNvSpPr>
              <a:spLocks noChangeShapeType="1"/>
            </p:cNvSpPr>
            <p:nvPr/>
          </p:nvSpPr>
          <p:spPr bwMode="auto">
            <a:xfrm flipH="1">
              <a:off x="3860" y="2529"/>
              <a:ext cx="197" cy="11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Line 35"/>
            <p:cNvSpPr>
              <a:spLocks noChangeShapeType="1"/>
            </p:cNvSpPr>
            <p:nvPr/>
          </p:nvSpPr>
          <p:spPr bwMode="auto">
            <a:xfrm>
              <a:off x="3860" y="2767"/>
              <a:ext cx="204" cy="11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Line 36"/>
            <p:cNvSpPr>
              <a:spLocks noChangeShapeType="1"/>
            </p:cNvSpPr>
            <p:nvPr/>
          </p:nvSpPr>
          <p:spPr bwMode="auto">
            <a:xfrm rot="10787484" flipV="1">
              <a:off x="2139" y="1116"/>
              <a:ext cx="247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17" name="Group 38"/>
            <p:cNvGrpSpPr>
              <a:grpSpLocks/>
            </p:cNvGrpSpPr>
            <p:nvPr/>
          </p:nvGrpSpPr>
          <p:grpSpPr bwMode="auto">
            <a:xfrm>
              <a:off x="1640" y="1889"/>
              <a:ext cx="709" cy="241"/>
              <a:chOff x="1152" y="2543"/>
              <a:chExt cx="478" cy="241"/>
            </a:xfrm>
          </p:grpSpPr>
          <p:sp>
            <p:nvSpPr>
              <p:cNvPr id="167" name="Line 39"/>
              <p:cNvSpPr>
                <a:spLocks noChangeShapeType="1"/>
              </p:cNvSpPr>
              <p:nvPr/>
            </p:nvSpPr>
            <p:spPr bwMode="auto">
              <a:xfrm rot="5400000">
                <a:off x="1394" y="2344"/>
                <a:ext cx="0" cy="39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8" name="Line 40"/>
              <p:cNvSpPr>
                <a:spLocks noChangeShapeType="1"/>
              </p:cNvSpPr>
              <p:nvPr/>
            </p:nvSpPr>
            <p:spPr bwMode="auto">
              <a:xfrm rot="5400000" flipH="1">
                <a:off x="1462" y="2615"/>
                <a:ext cx="240" cy="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Line 41"/>
              <p:cNvSpPr>
                <a:spLocks noChangeShapeType="1"/>
              </p:cNvSpPr>
              <p:nvPr/>
            </p:nvSpPr>
            <p:spPr bwMode="auto">
              <a:xfrm rot="5400000">
                <a:off x="1273" y="2616"/>
                <a:ext cx="240" cy="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Line 42"/>
              <p:cNvSpPr>
                <a:spLocks noChangeShapeType="1"/>
              </p:cNvSpPr>
              <p:nvPr/>
            </p:nvSpPr>
            <p:spPr bwMode="auto">
              <a:xfrm rot="5400000">
                <a:off x="1176" y="2615"/>
                <a:ext cx="240" cy="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Line 43"/>
              <p:cNvSpPr>
                <a:spLocks noChangeShapeType="1"/>
              </p:cNvSpPr>
              <p:nvPr/>
            </p:nvSpPr>
            <p:spPr bwMode="auto">
              <a:xfrm rot="5400000">
                <a:off x="1080" y="2615"/>
                <a:ext cx="240" cy="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18" name="Group 44"/>
            <p:cNvGrpSpPr>
              <a:grpSpLocks/>
            </p:cNvGrpSpPr>
            <p:nvPr/>
          </p:nvGrpSpPr>
          <p:grpSpPr bwMode="auto">
            <a:xfrm>
              <a:off x="2356" y="1897"/>
              <a:ext cx="477" cy="485"/>
              <a:chOff x="4371" y="3212"/>
              <a:chExt cx="477" cy="287"/>
            </a:xfrm>
          </p:grpSpPr>
          <p:sp>
            <p:nvSpPr>
              <p:cNvPr id="163" name="Line 45"/>
              <p:cNvSpPr>
                <a:spLocks noChangeShapeType="1"/>
              </p:cNvSpPr>
              <p:nvPr/>
            </p:nvSpPr>
            <p:spPr bwMode="auto">
              <a:xfrm>
                <a:off x="4608" y="3240"/>
                <a:ext cx="0" cy="21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Line 46"/>
              <p:cNvSpPr>
                <a:spLocks noChangeShapeType="1"/>
              </p:cNvSpPr>
              <p:nvPr/>
            </p:nvSpPr>
            <p:spPr bwMode="auto">
              <a:xfrm flipH="1">
                <a:off x="4608" y="3212"/>
                <a:ext cx="192" cy="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5" name="Line 47"/>
              <p:cNvSpPr>
                <a:spLocks noChangeShapeType="1"/>
              </p:cNvSpPr>
              <p:nvPr/>
            </p:nvSpPr>
            <p:spPr bwMode="auto">
              <a:xfrm>
                <a:off x="4608" y="3403"/>
                <a:ext cx="240" cy="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Line 48"/>
              <p:cNvSpPr>
                <a:spLocks noChangeShapeType="1"/>
              </p:cNvSpPr>
              <p:nvPr/>
            </p:nvSpPr>
            <p:spPr bwMode="auto">
              <a:xfrm>
                <a:off x="4371" y="3349"/>
                <a:ext cx="22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9" name="Line 49"/>
            <p:cNvSpPr>
              <a:spLocks noChangeShapeType="1"/>
            </p:cNvSpPr>
            <p:nvPr/>
          </p:nvSpPr>
          <p:spPr bwMode="auto">
            <a:xfrm>
              <a:off x="3784" y="1632"/>
              <a:ext cx="0" cy="4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Line 50"/>
            <p:cNvSpPr>
              <a:spLocks noChangeShapeType="1"/>
            </p:cNvSpPr>
            <p:nvPr/>
          </p:nvSpPr>
          <p:spPr bwMode="auto">
            <a:xfrm flipH="1">
              <a:off x="3784" y="1721"/>
              <a:ext cx="220" cy="10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Line 51"/>
            <p:cNvSpPr>
              <a:spLocks noChangeShapeType="1"/>
            </p:cNvSpPr>
            <p:nvPr/>
          </p:nvSpPr>
          <p:spPr bwMode="auto">
            <a:xfrm>
              <a:off x="3784" y="1975"/>
              <a:ext cx="260" cy="1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Line 52"/>
            <p:cNvSpPr>
              <a:spLocks noChangeShapeType="1"/>
            </p:cNvSpPr>
            <p:nvPr/>
          </p:nvSpPr>
          <p:spPr bwMode="auto">
            <a:xfrm>
              <a:off x="3466" y="1906"/>
              <a:ext cx="31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Line 54"/>
            <p:cNvSpPr>
              <a:spLocks noChangeShapeType="1"/>
            </p:cNvSpPr>
            <p:nvPr/>
          </p:nvSpPr>
          <p:spPr bwMode="auto">
            <a:xfrm>
              <a:off x="2146" y="1130"/>
              <a:ext cx="0" cy="3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Line 55"/>
            <p:cNvSpPr>
              <a:spLocks noChangeShapeType="1"/>
            </p:cNvSpPr>
            <p:nvPr/>
          </p:nvSpPr>
          <p:spPr bwMode="auto">
            <a:xfrm>
              <a:off x="2780" y="1117"/>
              <a:ext cx="0" cy="3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Line 56"/>
            <p:cNvSpPr>
              <a:spLocks noChangeShapeType="1"/>
            </p:cNvSpPr>
            <p:nvPr/>
          </p:nvSpPr>
          <p:spPr bwMode="auto">
            <a:xfrm flipH="1">
              <a:off x="2780" y="1488"/>
              <a:ext cx="4" cy="43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Line 57"/>
            <p:cNvSpPr>
              <a:spLocks noChangeShapeType="1"/>
            </p:cNvSpPr>
            <p:nvPr/>
          </p:nvSpPr>
          <p:spPr bwMode="auto">
            <a:xfrm>
              <a:off x="2834" y="2365"/>
              <a:ext cx="0" cy="56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Line 58"/>
            <p:cNvSpPr>
              <a:spLocks noChangeShapeType="1"/>
            </p:cNvSpPr>
            <p:nvPr/>
          </p:nvSpPr>
          <p:spPr bwMode="auto">
            <a:xfrm>
              <a:off x="3470" y="1729"/>
              <a:ext cx="0" cy="18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Line 59"/>
            <p:cNvSpPr>
              <a:spLocks noChangeShapeType="1"/>
            </p:cNvSpPr>
            <p:nvPr/>
          </p:nvSpPr>
          <p:spPr bwMode="auto">
            <a:xfrm>
              <a:off x="4007" y="1117"/>
              <a:ext cx="0" cy="26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Line 60"/>
            <p:cNvSpPr>
              <a:spLocks noChangeShapeType="1"/>
            </p:cNvSpPr>
            <p:nvPr/>
          </p:nvSpPr>
          <p:spPr bwMode="auto">
            <a:xfrm>
              <a:off x="4007" y="1353"/>
              <a:ext cx="0" cy="3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Line 61"/>
            <p:cNvSpPr>
              <a:spLocks noChangeShapeType="1"/>
            </p:cNvSpPr>
            <p:nvPr/>
          </p:nvSpPr>
          <p:spPr bwMode="auto">
            <a:xfrm>
              <a:off x="2832" y="3281"/>
              <a:ext cx="122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Line 65"/>
            <p:cNvSpPr>
              <a:spLocks noChangeShapeType="1"/>
            </p:cNvSpPr>
            <p:nvPr/>
          </p:nvSpPr>
          <p:spPr bwMode="auto">
            <a:xfrm>
              <a:off x="4047" y="2409"/>
              <a:ext cx="47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Oval 66"/>
            <p:cNvSpPr>
              <a:spLocks noChangeArrowheads="1"/>
            </p:cNvSpPr>
            <p:nvPr/>
          </p:nvSpPr>
          <p:spPr bwMode="auto">
            <a:xfrm>
              <a:off x="4523" y="2357"/>
              <a:ext cx="95" cy="9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33" name="Group 67"/>
            <p:cNvGrpSpPr>
              <a:grpSpLocks/>
            </p:cNvGrpSpPr>
            <p:nvPr/>
          </p:nvGrpSpPr>
          <p:grpSpPr bwMode="auto">
            <a:xfrm>
              <a:off x="1242" y="2113"/>
              <a:ext cx="691" cy="624"/>
              <a:chOff x="1469" y="2017"/>
              <a:chExt cx="556" cy="624"/>
            </a:xfrm>
          </p:grpSpPr>
          <p:grpSp>
            <p:nvGrpSpPr>
              <p:cNvPr id="154" name="Group 68"/>
              <p:cNvGrpSpPr>
                <a:grpSpLocks/>
              </p:cNvGrpSpPr>
              <p:nvPr/>
            </p:nvGrpSpPr>
            <p:grpSpPr bwMode="auto">
              <a:xfrm>
                <a:off x="1469" y="2029"/>
                <a:ext cx="318" cy="240"/>
                <a:chOff x="1469" y="2029"/>
                <a:chExt cx="318" cy="240"/>
              </a:xfrm>
            </p:grpSpPr>
            <p:sp>
              <p:nvSpPr>
                <p:cNvPr id="161" name="Line 69"/>
                <p:cNvSpPr>
                  <a:spLocks noChangeShapeType="1"/>
                </p:cNvSpPr>
                <p:nvPr/>
              </p:nvSpPr>
              <p:spPr bwMode="auto">
                <a:xfrm>
                  <a:off x="1787" y="2029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2" name="Line 70"/>
                <p:cNvSpPr>
                  <a:spLocks noChangeShapeType="1"/>
                </p:cNvSpPr>
                <p:nvPr/>
              </p:nvSpPr>
              <p:spPr bwMode="auto">
                <a:xfrm flipH="1" flipV="1">
                  <a:off x="1469" y="2269"/>
                  <a:ext cx="310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55" name="Group 71"/>
              <p:cNvGrpSpPr>
                <a:grpSpLocks/>
              </p:cNvGrpSpPr>
              <p:nvPr/>
            </p:nvGrpSpPr>
            <p:grpSpPr bwMode="auto">
              <a:xfrm>
                <a:off x="1475" y="2036"/>
                <a:ext cx="432" cy="434"/>
                <a:chOff x="1891" y="2035"/>
                <a:chExt cx="432" cy="242"/>
              </a:xfrm>
            </p:grpSpPr>
            <p:sp>
              <p:nvSpPr>
                <p:cNvPr id="159" name="Line 72"/>
                <p:cNvSpPr>
                  <a:spLocks noChangeShapeType="1"/>
                </p:cNvSpPr>
                <p:nvPr/>
              </p:nvSpPr>
              <p:spPr bwMode="auto">
                <a:xfrm>
                  <a:off x="2323" y="2035"/>
                  <a:ext cx="0" cy="24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0" name="Line 73"/>
                <p:cNvSpPr>
                  <a:spLocks noChangeShapeType="1"/>
                </p:cNvSpPr>
                <p:nvPr/>
              </p:nvSpPr>
              <p:spPr bwMode="auto">
                <a:xfrm flipH="1" flipV="1">
                  <a:off x="1891" y="2277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7" name="Line 75"/>
              <p:cNvSpPr>
                <a:spLocks noChangeShapeType="1"/>
              </p:cNvSpPr>
              <p:nvPr/>
            </p:nvSpPr>
            <p:spPr bwMode="auto">
              <a:xfrm>
                <a:off x="2025" y="2017"/>
                <a:ext cx="0" cy="62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34" name="Line 77"/>
            <p:cNvSpPr>
              <a:spLocks noChangeShapeType="1"/>
            </p:cNvSpPr>
            <p:nvPr/>
          </p:nvSpPr>
          <p:spPr bwMode="auto">
            <a:xfrm>
              <a:off x="2837" y="3268"/>
              <a:ext cx="0" cy="15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Oval 78"/>
            <p:cNvSpPr>
              <a:spLocks noChangeArrowheads="1"/>
            </p:cNvSpPr>
            <p:nvPr/>
          </p:nvSpPr>
          <p:spPr bwMode="auto">
            <a:xfrm>
              <a:off x="1152" y="2317"/>
              <a:ext cx="95" cy="9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Oval 79"/>
            <p:cNvSpPr>
              <a:spLocks noChangeArrowheads="1"/>
            </p:cNvSpPr>
            <p:nvPr/>
          </p:nvSpPr>
          <p:spPr bwMode="auto">
            <a:xfrm>
              <a:off x="1152" y="2509"/>
              <a:ext cx="95" cy="9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Oval 80"/>
            <p:cNvSpPr>
              <a:spLocks noChangeArrowheads="1"/>
            </p:cNvSpPr>
            <p:nvPr/>
          </p:nvSpPr>
          <p:spPr bwMode="auto">
            <a:xfrm>
              <a:off x="1882" y="2733"/>
              <a:ext cx="95" cy="9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Oval 81"/>
            <p:cNvSpPr>
              <a:spLocks noChangeArrowheads="1"/>
            </p:cNvSpPr>
            <p:nvPr/>
          </p:nvSpPr>
          <p:spPr bwMode="auto">
            <a:xfrm>
              <a:off x="2761" y="1704"/>
              <a:ext cx="48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Line 82"/>
            <p:cNvSpPr>
              <a:spLocks noChangeShapeType="1"/>
            </p:cNvSpPr>
            <p:nvPr/>
          </p:nvSpPr>
          <p:spPr bwMode="auto">
            <a:xfrm>
              <a:off x="2854" y="2711"/>
              <a:ext cx="1008" cy="0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Oval 83"/>
            <p:cNvSpPr>
              <a:spLocks noChangeArrowheads="1"/>
            </p:cNvSpPr>
            <p:nvPr/>
          </p:nvSpPr>
          <p:spPr bwMode="auto">
            <a:xfrm>
              <a:off x="2813" y="2688"/>
              <a:ext cx="32" cy="32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rgbClr val="000018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Line 84"/>
            <p:cNvSpPr>
              <a:spLocks noChangeShapeType="1"/>
            </p:cNvSpPr>
            <p:nvPr/>
          </p:nvSpPr>
          <p:spPr bwMode="auto">
            <a:xfrm>
              <a:off x="2784" y="1728"/>
              <a:ext cx="686" cy="1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Line 85"/>
            <p:cNvSpPr>
              <a:spLocks noChangeShapeType="1"/>
            </p:cNvSpPr>
            <p:nvPr/>
          </p:nvSpPr>
          <p:spPr bwMode="auto">
            <a:xfrm flipV="1">
              <a:off x="2136" y="1447"/>
              <a:ext cx="0" cy="432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143" name="Rectangle 86"/>
            <p:cNvSpPr>
              <a:spLocks noChangeArrowheads="1"/>
            </p:cNvSpPr>
            <p:nvPr/>
          </p:nvSpPr>
          <p:spPr bwMode="auto">
            <a:xfrm>
              <a:off x="2736" y="1309"/>
              <a:ext cx="101" cy="275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144" name="Rectangle 87"/>
            <p:cNvSpPr>
              <a:spLocks noChangeArrowheads="1"/>
            </p:cNvSpPr>
            <p:nvPr/>
          </p:nvSpPr>
          <p:spPr bwMode="auto">
            <a:xfrm>
              <a:off x="2784" y="2882"/>
              <a:ext cx="101" cy="275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Line 88"/>
            <p:cNvSpPr>
              <a:spLocks noChangeShapeType="1"/>
            </p:cNvSpPr>
            <p:nvPr/>
          </p:nvSpPr>
          <p:spPr bwMode="auto">
            <a:xfrm flipV="1">
              <a:off x="2838" y="3163"/>
              <a:ext cx="0" cy="113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146" name="Rectangle 91"/>
            <p:cNvSpPr>
              <a:spLocks noChangeArrowheads="1"/>
            </p:cNvSpPr>
            <p:nvPr/>
          </p:nvSpPr>
          <p:spPr bwMode="auto">
            <a:xfrm>
              <a:off x="3954" y="1277"/>
              <a:ext cx="101" cy="275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Text Box 133"/>
            <p:cNvSpPr txBox="1">
              <a:spLocks noChangeArrowheads="1"/>
            </p:cNvSpPr>
            <p:nvPr/>
          </p:nvSpPr>
          <p:spPr bwMode="auto">
            <a:xfrm>
              <a:off x="4166" y="2087"/>
              <a:ext cx="31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D</a:t>
              </a:r>
              <a:r>
                <a:rPr kumimoji="0" lang="en-US" altLang="zh-CN" sz="2400" b="1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3</a:t>
              </a:r>
            </a:p>
          </p:txBody>
        </p:sp>
        <p:grpSp>
          <p:nvGrpSpPr>
            <p:cNvPr id="148" name="Group 162"/>
            <p:cNvGrpSpPr>
              <a:grpSpLocks/>
            </p:cNvGrpSpPr>
            <p:nvPr/>
          </p:nvGrpSpPr>
          <p:grpSpPr bwMode="auto">
            <a:xfrm rot="-5400000">
              <a:off x="3976" y="2153"/>
              <a:ext cx="147" cy="219"/>
              <a:chOff x="5853" y="3037"/>
              <a:chExt cx="147" cy="219"/>
            </a:xfrm>
          </p:grpSpPr>
          <p:sp>
            <p:nvSpPr>
              <p:cNvPr id="150" name="Line 163"/>
              <p:cNvSpPr>
                <a:spLocks noChangeShapeType="1"/>
              </p:cNvSpPr>
              <p:nvPr/>
            </p:nvSpPr>
            <p:spPr bwMode="auto">
              <a:xfrm>
                <a:off x="5856" y="3160"/>
                <a:ext cx="144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1" name="Line 164"/>
              <p:cNvSpPr>
                <a:spLocks noChangeShapeType="1"/>
              </p:cNvSpPr>
              <p:nvPr/>
            </p:nvSpPr>
            <p:spPr bwMode="auto">
              <a:xfrm flipH="1">
                <a:off x="5856" y="3043"/>
                <a:ext cx="144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Line 165"/>
              <p:cNvSpPr>
                <a:spLocks noChangeShapeType="1"/>
              </p:cNvSpPr>
              <p:nvPr/>
            </p:nvSpPr>
            <p:spPr bwMode="auto">
              <a:xfrm rot="21540000" flipV="1">
                <a:off x="5998" y="3037"/>
                <a:ext cx="0" cy="21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Line 166"/>
              <p:cNvSpPr>
                <a:spLocks noChangeShapeType="1"/>
              </p:cNvSpPr>
              <p:nvPr/>
            </p:nvSpPr>
            <p:spPr bwMode="auto">
              <a:xfrm>
                <a:off x="5853" y="3043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 useBgFill="1">
          <p:nvSpPr>
            <p:cNvPr id="149" name="Rectangle 53"/>
            <p:cNvSpPr>
              <a:spLocks noChangeArrowheads="1"/>
            </p:cNvSpPr>
            <p:nvPr/>
          </p:nvSpPr>
          <p:spPr bwMode="auto">
            <a:xfrm>
              <a:off x="2086" y="1274"/>
              <a:ext cx="101" cy="275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2" name="Group 3"/>
          <p:cNvGrpSpPr>
            <a:grpSpLocks/>
          </p:cNvGrpSpPr>
          <p:nvPr/>
        </p:nvGrpSpPr>
        <p:grpSpPr bwMode="auto">
          <a:xfrm>
            <a:off x="167771" y="1411989"/>
            <a:ext cx="2761090" cy="3322637"/>
            <a:chOff x="150" y="1332"/>
            <a:chExt cx="1576" cy="2093"/>
          </a:xfrm>
        </p:grpSpPr>
        <p:sp>
          <p:nvSpPr>
            <p:cNvPr id="173" name="AutoShape 4" descr="10%"/>
            <p:cNvSpPr>
              <a:spLocks noChangeArrowheads="1"/>
            </p:cNvSpPr>
            <p:nvPr/>
          </p:nvSpPr>
          <p:spPr bwMode="auto">
            <a:xfrm>
              <a:off x="150" y="1332"/>
              <a:ext cx="1576" cy="2093"/>
            </a:xfrm>
            <a:prstGeom prst="verticalScroll">
              <a:avLst>
                <a:gd name="adj" fmla="val 12500"/>
              </a:avLst>
            </a:prstGeom>
            <a:pattFill prst="pct10">
              <a:fgClr>
                <a:srgbClr val="33CCFF"/>
              </a:fgClr>
              <a:bgClr>
                <a:srgbClr val="FFFFFF"/>
              </a:bgClr>
            </a:pattFill>
            <a:ln w="28575" cap="sq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spcBef>
                  <a:spcPct val="30000"/>
                </a:spcBef>
                <a:defRPr/>
              </a:pPr>
              <a:r>
                <a:rPr lang="zh-CN" altLang="en-US" sz="2800" b="1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华文中宋" pitchFamily="2" charset="-122"/>
                  <a:cs typeface="Times New Roman" pitchFamily="18" charset="0"/>
                </a:rPr>
                <a:t>当控制端为高电平</a:t>
              </a:r>
              <a:r>
                <a:rPr lang="zh-CN" altLang="en-US" sz="2800" b="1" i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中宋" pitchFamily="2" charset="-122"/>
                  <a:cs typeface="Times New Roman" pitchFamily="18" charset="0"/>
                </a:rPr>
                <a:t>“</a:t>
              </a:r>
              <a:r>
                <a:rPr lang="en-US" altLang="zh-CN" sz="2800" b="1" i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中宋" pitchFamily="2" charset="-122"/>
                  <a:cs typeface="Times New Roman" pitchFamily="18" charset="0"/>
                </a:rPr>
                <a:t>1”</a:t>
              </a:r>
              <a:r>
                <a:rPr lang="zh-CN" altLang="en-US" sz="2800" b="1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华文中宋" pitchFamily="2" charset="-122"/>
                  <a:cs typeface="Times New Roman" pitchFamily="18" charset="0"/>
                </a:rPr>
                <a:t>时，实现正常的“与非”逻辑关系</a:t>
              </a:r>
              <a:endParaRPr lang="zh-CN" altLang="en-US" sz="28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endParaRPr>
            </a:p>
            <a:p>
              <a:pPr>
                <a:spcBef>
                  <a:spcPct val="30000"/>
                </a:spcBef>
                <a:defRPr/>
              </a:pPr>
              <a:r>
                <a:rPr lang="zh-CN" altLang="en-US" sz="2800" b="1" i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中宋" pitchFamily="2" charset="-122"/>
                  <a:cs typeface="Times New Roman" pitchFamily="18" charset="0"/>
                </a:rPr>
                <a:t>  </a:t>
              </a:r>
              <a:r>
                <a:rPr lang="en-US" altLang="zh-CN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中宋" pitchFamily="2" charset="-122"/>
                  <a:cs typeface="Times New Roman" pitchFamily="18" charset="0"/>
                </a:rPr>
                <a:t>Y</a:t>
              </a:r>
              <a:r>
                <a:rPr lang="en-US" altLang="zh-CN" sz="2800" b="1" i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中宋" pitchFamily="2" charset="-122"/>
                  <a:cs typeface="Times New Roman" pitchFamily="18" charset="0"/>
                </a:rPr>
                <a:t>=</a:t>
              </a:r>
              <a:r>
                <a:rPr lang="en-US" altLang="zh-CN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中宋" pitchFamily="2" charset="-122"/>
                  <a:cs typeface="Times New Roman" pitchFamily="18" charset="0"/>
                </a:rPr>
                <a:t>A</a:t>
              </a:r>
              <a:r>
                <a:rPr lang="en-US" altLang="zh-CN" sz="2800" b="1" i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中宋" pitchFamily="2" charset="-122"/>
                  <a:cs typeface="Times New Roman" pitchFamily="18" charset="0"/>
                </a:rPr>
                <a:t>•</a:t>
              </a:r>
              <a:r>
                <a:rPr lang="en-US" altLang="zh-CN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中宋" pitchFamily="2" charset="-122"/>
                  <a:cs typeface="Times New Roman" pitchFamily="18" charset="0"/>
                </a:rPr>
                <a:t>B</a:t>
              </a:r>
              <a:endPara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74" name="Line 5" descr="10%"/>
            <p:cNvSpPr>
              <a:spLocks noChangeShapeType="1"/>
            </p:cNvSpPr>
            <p:nvPr/>
          </p:nvSpPr>
          <p:spPr bwMode="auto">
            <a:xfrm>
              <a:off x="791" y="3033"/>
              <a:ext cx="288" cy="0"/>
            </a:xfrm>
            <a:prstGeom prst="line">
              <a:avLst/>
            </a:prstGeom>
            <a:noFill/>
            <a:ln w="28575" cap="sq">
              <a:solidFill>
                <a:srgbClr val="FF00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</p:grpSp>
      <p:sp>
        <p:nvSpPr>
          <p:cNvPr id="175" name="Text Box 6"/>
          <p:cNvSpPr txBox="1">
            <a:spLocks noChangeArrowheads="1"/>
          </p:cNvSpPr>
          <p:nvPr/>
        </p:nvSpPr>
        <p:spPr bwMode="auto">
          <a:xfrm>
            <a:off x="4028440" y="3817938"/>
            <a:ext cx="68480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0" dirty="0">
                <a:solidFill>
                  <a:srgbClr val="CC0000"/>
                </a:solidFill>
                <a:ea typeface="华文中宋" pitchFamily="2" charset="-122"/>
                <a:cs typeface="Times New Roman" pitchFamily="18" charset="0"/>
              </a:rPr>
              <a:t>“1”</a:t>
            </a:r>
          </a:p>
        </p:txBody>
      </p:sp>
      <p:grpSp>
        <p:nvGrpSpPr>
          <p:cNvPr id="176" name="Group 7"/>
          <p:cNvGrpSpPr>
            <a:grpSpLocks/>
          </p:cNvGrpSpPr>
          <p:nvPr/>
        </p:nvGrpSpPr>
        <p:grpSpPr bwMode="auto">
          <a:xfrm>
            <a:off x="3703638" y="1450658"/>
            <a:ext cx="1928813" cy="3341687"/>
            <a:chOff x="2045" y="1440"/>
            <a:chExt cx="1215" cy="2105"/>
          </a:xfrm>
        </p:grpSpPr>
        <p:sp>
          <p:nvSpPr>
            <p:cNvPr id="177" name="Text Box 8"/>
            <p:cNvSpPr txBox="1">
              <a:spLocks noChangeArrowheads="1"/>
            </p:cNvSpPr>
            <p:nvPr/>
          </p:nvSpPr>
          <p:spPr bwMode="auto">
            <a:xfrm>
              <a:off x="2045" y="3218"/>
              <a:ext cx="96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zh-CN" altLang="en-US" sz="2800" b="1" i="0" dirty="0">
                  <a:solidFill>
                    <a:srgbClr val="CC0000"/>
                  </a:solidFill>
                  <a:ea typeface="华文中宋" pitchFamily="2" charset="-122"/>
                  <a:cs typeface="Times New Roman" pitchFamily="18" charset="0"/>
                </a:rPr>
                <a:t>控制端</a:t>
              </a:r>
            </a:p>
          </p:txBody>
        </p:sp>
        <p:grpSp>
          <p:nvGrpSpPr>
            <p:cNvPr id="178" name="Group 9"/>
            <p:cNvGrpSpPr>
              <a:grpSpLocks/>
            </p:cNvGrpSpPr>
            <p:nvPr/>
          </p:nvGrpSpPr>
          <p:grpSpPr bwMode="auto">
            <a:xfrm>
              <a:off x="2084" y="1440"/>
              <a:ext cx="1176" cy="1610"/>
              <a:chOff x="2177" y="1440"/>
              <a:chExt cx="1231" cy="1610"/>
            </a:xfrm>
          </p:grpSpPr>
          <p:sp>
            <p:nvSpPr>
              <p:cNvPr id="179" name="Line 10"/>
              <p:cNvSpPr>
                <a:spLocks noChangeShapeType="1"/>
              </p:cNvSpPr>
              <p:nvPr/>
            </p:nvSpPr>
            <p:spPr bwMode="auto">
              <a:xfrm>
                <a:off x="2544" y="2544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grpSp>
            <p:nvGrpSpPr>
              <p:cNvPr id="180" name="Group 11"/>
              <p:cNvGrpSpPr>
                <a:grpSpLocks/>
              </p:cNvGrpSpPr>
              <p:nvPr/>
            </p:nvGrpSpPr>
            <p:grpSpPr bwMode="auto">
              <a:xfrm>
                <a:off x="2976" y="1632"/>
                <a:ext cx="432" cy="288"/>
                <a:chOff x="2928" y="2448"/>
                <a:chExt cx="432" cy="336"/>
              </a:xfrm>
            </p:grpSpPr>
            <p:grpSp>
              <p:nvGrpSpPr>
                <p:cNvPr id="184" name="Group 12"/>
                <p:cNvGrpSpPr>
                  <a:grpSpLocks/>
                </p:cNvGrpSpPr>
                <p:nvPr/>
              </p:nvGrpSpPr>
              <p:grpSpPr bwMode="auto">
                <a:xfrm>
                  <a:off x="3024" y="2448"/>
                  <a:ext cx="192" cy="336"/>
                  <a:chOff x="864" y="2976"/>
                  <a:chExt cx="192" cy="336"/>
                </a:xfrm>
              </p:grpSpPr>
              <p:sp>
                <p:nvSpPr>
                  <p:cNvPr id="186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864" y="2976"/>
                    <a:ext cx="0" cy="336"/>
                  </a:xfrm>
                  <a:prstGeom prst="line">
                    <a:avLst/>
                  </a:prstGeom>
                  <a:noFill/>
                  <a:ln w="38100">
                    <a:solidFill>
                      <a:srgbClr val="CC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87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64" y="3024"/>
                    <a:ext cx="181" cy="145"/>
                  </a:xfrm>
                  <a:prstGeom prst="line">
                    <a:avLst/>
                  </a:prstGeom>
                  <a:noFill/>
                  <a:ln w="38100">
                    <a:solidFill>
                      <a:srgbClr val="CC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88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1056" y="3024"/>
                    <a:ext cx="0" cy="288"/>
                  </a:xfrm>
                  <a:prstGeom prst="line">
                    <a:avLst/>
                  </a:prstGeom>
                  <a:noFill/>
                  <a:ln w="38100">
                    <a:solidFill>
                      <a:srgbClr val="CC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89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864" y="3168"/>
                    <a:ext cx="181" cy="144"/>
                  </a:xfrm>
                  <a:prstGeom prst="line">
                    <a:avLst/>
                  </a:prstGeom>
                  <a:noFill/>
                  <a:ln w="38100">
                    <a:solidFill>
                      <a:srgbClr val="CC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185" name="Line 17"/>
                <p:cNvSpPr>
                  <a:spLocks noChangeShapeType="1"/>
                </p:cNvSpPr>
                <p:nvPr/>
              </p:nvSpPr>
              <p:spPr bwMode="auto">
                <a:xfrm>
                  <a:off x="2928" y="2640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sz="2800" i="0"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181" name="Line 18"/>
              <p:cNvSpPr>
                <a:spLocks noChangeShapeType="1"/>
              </p:cNvSpPr>
              <p:nvPr/>
            </p:nvSpPr>
            <p:spPr bwMode="auto">
              <a:xfrm>
                <a:off x="2976" y="1802"/>
                <a:ext cx="0" cy="744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82" name="Rectangle 19"/>
              <p:cNvSpPr>
                <a:spLocks noChangeArrowheads="1"/>
              </p:cNvSpPr>
              <p:nvPr/>
            </p:nvSpPr>
            <p:spPr bwMode="auto">
              <a:xfrm>
                <a:off x="2975" y="1440"/>
                <a:ext cx="41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  <a:defRPr/>
                </a:pPr>
                <a:r>
                  <a:rPr lang="en-US" altLang="zh-CN" sz="2800" b="1" i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  D</a:t>
                </a:r>
              </a:p>
            </p:txBody>
          </p:sp>
          <p:sp>
            <p:nvSpPr>
              <p:cNvPr id="183" name="Rectangle 20"/>
              <p:cNvSpPr>
                <a:spLocks noChangeArrowheads="1"/>
              </p:cNvSpPr>
              <p:nvPr/>
            </p:nvSpPr>
            <p:spPr bwMode="auto">
              <a:xfrm>
                <a:off x="2177" y="2715"/>
                <a:ext cx="266" cy="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>
                  <a:defRPr/>
                </a:pPr>
                <a:r>
                  <a:rPr lang="en-US" altLang="zh-CN" sz="2800" b="1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E</a:t>
                </a:r>
                <a:endParaRPr lang="en-US" altLang="zh-CN" sz="2800" b="1" dirty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endParaRPr>
              </a:p>
            </p:txBody>
          </p:sp>
        </p:grpSp>
      </p:grpSp>
      <p:sp>
        <p:nvSpPr>
          <p:cNvPr id="190" name="Rectangle 21"/>
          <p:cNvSpPr>
            <a:spLocks noChangeArrowheads="1"/>
          </p:cNvSpPr>
          <p:nvPr/>
        </p:nvSpPr>
        <p:spPr bwMode="auto">
          <a:xfrm>
            <a:off x="685800" y="744538"/>
            <a:ext cx="1600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spcBef>
                <a:spcPct val="20000"/>
              </a:spcBef>
              <a:defRPr/>
            </a:pPr>
            <a:r>
              <a:rPr lang="en-US" altLang="zh-CN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1). </a:t>
            </a:r>
            <a:r>
              <a:rPr lang="zh-CN" altLang="en-US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电路</a:t>
            </a:r>
          </a:p>
        </p:txBody>
      </p:sp>
      <p:sp>
        <p:nvSpPr>
          <p:cNvPr id="191" name="AutoShape 134"/>
          <p:cNvSpPr>
            <a:spLocks noChangeArrowheads="1"/>
          </p:cNvSpPr>
          <p:nvPr/>
        </p:nvSpPr>
        <p:spPr bwMode="auto">
          <a:xfrm>
            <a:off x="3373120" y="1125539"/>
            <a:ext cx="1030764" cy="581342"/>
          </a:xfrm>
          <a:prstGeom prst="wedgeEllipseCallout">
            <a:avLst>
              <a:gd name="adj1" fmla="val 105343"/>
              <a:gd name="adj2" fmla="val 76120"/>
            </a:avLst>
          </a:prstGeom>
          <a:solidFill>
            <a:srgbClr val="FFFFCC"/>
          </a:solidFill>
          <a:ln w="28575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中宋" pitchFamily="2" charset="-122"/>
                <a:cs typeface="Times New Roman" pitchFamily="18" charset="0"/>
              </a:rPr>
              <a:t>截止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utoUpdateAnimBg="0"/>
      <p:bldP spid="190" grpId="0" autoUpdateAnimBg="0"/>
      <p:bldP spid="191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86"/>
          <p:cNvGrpSpPr>
            <a:grpSpLocks/>
          </p:cNvGrpSpPr>
          <p:nvPr/>
        </p:nvGrpSpPr>
        <p:grpSpPr bwMode="auto">
          <a:xfrm>
            <a:off x="2716530" y="386392"/>
            <a:ext cx="6251575" cy="4149725"/>
            <a:chOff x="924" y="813"/>
            <a:chExt cx="3938" cy="2614"/>
          </a:xfrm>
        </p:grpSpPr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599" y="1069"/>
              <a:ext cx="95" cy="9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3984" y="2544"/>
              <a:ext cx="28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" pitchFamily="18" charset="0"/>
                </a:rPr>
                <a:t>T</a:t>
              </a:r>
              <a:r>
                <a:rPr kumimoji="0" lang="en-US" altLang="zh-CN" sz="2400" b="1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" pitchFamily="18" charset="0"/>
                </a:rPr>
                <a:t>4</a:t>
              </a:r>
            </a:p>
          </p:txBody>
        </p:sp>
        <p:sp>
          <p:nvSpPr>
            <p:cNvPr id="21" name="Text Box 16"/>
            <p:cNvSpPr txBox="1">
              <a:spLocks noChangeArrowheads="1"/>
            </p:cNvSpPr>
            <p:nvPr/>
          </p:nvSpPr>
          <p:spPr bwMode="auto">
            <a:xfrm>
              <a:off x="4504" y="2093"/>
              <a:ext cx="35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Y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 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/>
                <a:ea typeface="宋体" pitchFamily="2" charset="-122"/>
              </a:endParaRPr>
            </a:p>
          </p:txBody>
        </p:sp>
        <p:sp>
          <p:nvSpPr>
            <p:cNvPr id="22" name="Text Box 17"/>
            <p:cNvSpPr txBox="1">
              <a:spLocks noChangeArrowheads="1"/>
            </p:cNvSpPr>
            <p:nvPr/>
          </p:nvSpPr>
          <p:spPr bwMode="auto">
            <a:xfrm>
              <a:off x="2496" y="2797"/>
              <a:ext cx="3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3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itchFamily="2" charset="-122"/>
              </a:endParaRPr>
            </a:p>
          </p:txBody>
        </p:sp>
        <p:sp>
          <p:nvSpPr>
            <p:cNvPr id="23" name="Text Box 19"/>
            <p:cNvSpPr txBox="1">
              <a:spLocks noChangeArrowheads="1"/>
            </p:cNvSpPr>
            <p:nvPr/>
          </p:nvSpPr>
          <p:spPr bwMode="auto">
            <a:xfrm>
              <a:off x="924" y="2141"/>
              <a:ext cx="35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A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/>
                <a:ea typeface="宋体" pitchFamily="2" charset="-122"/>
              </a:endParaRPr>
            </a:p>
          </p:txBody>
        </p:sp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924" y="2413"/>
              <a:ext cx="2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B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 </a:t>
              </a:r>
            </a:p>
          </p:txBody>
        </p: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4066" y="1293"/>
              <a:ext cx="38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4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itchFamily="2" charset="-122"/>
              </a:endParaRPr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2816" y="1261"/>
              <a:ext cx="35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itchFamily="2" charset="-122"/>
              </a:endParaRPr>
            </a:p>
          </p:txBody>
        </p:sp>
        <p:sp>
          <p:nvSpPr>
            <p:cNvPr id="27" name="Text Box 24"/>
            <p:cNvSpPr txBox="1">
              <a:spLocks noChangeArrowheads="1"/>
            </p:cNvSpPr>
            <p:nvPr/>
          </p:nvSpPr>
          <p:spPr bwMode="auto">
            <a:xfrm>
              <a:off x="1806" y="1235"/>
              <a:ext cx="35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itchFamily="2" charset="-122"/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3949" y="1776"/>
              <a:ext cx="29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T</a:t>
              </a:r>
              <a:r>
                <a:rPr kumimoji="0" lang="en-US" altLang="zh-CN" sz="2400" b="1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3</a:t>
              </a:r>
              <a:endPara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itchFamily="2" charset="-122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2640" y="1968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T</a:t>
              </a:r>
              <a:r>
                <a:rPr kumimoji="0" lang="en-US" altLang="zh-CN" sz="2400" b="1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2</a:t>
              </a:r>
            </a:p>
          </p:txBody>
        </p:sp>
        <p:sp>
          <p:nvSpPr>
            <p:cNvPr id="31" name="Text Box 28"/>
            <p:cNvSpPr txBox="1">
              <a:spLocks noChangeArrowheads="1"/>
            </p:cNvSpPr>
            <p:nvPr/>
          </p:nvSpPr>
          <p:spPr bwMode="auto">
            <a:xfrm>
              <a:off x="4347" y="813"/>
              <a:ext cx="49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+5V</a:t>
              </a:r>
            </a:p>
          </p:txBody>
        </p:sp>
        <p:sp>
          <p:nvSpPr>
            <p:cNvPr id="33" name="Text Box 29"/>
            <p:cNvSpPr txBox="1">
              <a:spLocks noChangeArrowheads="1"/>
            </p:cNvSpPr>
            <p:nvPr/>
          </p:nvSpPr>
          <p:spPr bwMode="auto">
            <a:xfrm>
              <a:off x="1581" y="1549"/>
              <a:ext cx="63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" pitchFamily="18" charset="0"/>
                  <a:ea typeface="宋体" pitchFamily="2" charset="-122"/>
                </a:rPr>
                <a:t>    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T</a:t>
              </a:r>
              <a:r>
                <a:rPr kumimoji="0" lang="en-US" altLang="zh-CN" sz="2400" b="1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1</a:t>
              </a:r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2739" y="3425"/>
              <a:ext cx="23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>
              <a:off x="4062" y="2880"/>
              <a:ext cx="0" cy="40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>
              <a:off x="4050" y="2112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>
              <a:off x="3860" y="2506"/>
              <a:ext cx="0" cy="38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Line 34"/>
            <p:cNvSpPr>
              <a:spLocks noChangeShapeType="1"/>
            </p:cNvSpPr>
            <p:nvPr/>
          </p:nvSpPr>
          <p:spPr bwMode="auto">
            <a:xfrm flipH="1">
              <a:off x="3860" y="2529"/>
              <a:ext cx="197" cy="11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Line 35"/>
            <p:cNvSpPr>
              <a:spLocks noChangeShapeType="1"/>
            </p:cNvSpPr>
            <p:nvPr/>
          </p:nvSpPr>
          <p:spPr bwMode="auto">
            <a:xfrm>
              <a:off x="3860" y="2767"/>
              <a:ext cx="204" cy="11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Line 36"/>
            <p:cNvSpPr>
              <a:spLocks noChangeShapeType="1"/>
            </p:cNvSpPr>
            <p:nvPr/>
          </p:nvSpPr>
          <p:spPr bwMode="auto">
            <a:xfrm rot="10787484" flipV="1">
              <a:off x="2139" y="1116"/>
              <a:ext cx="247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2" name="Group 38"/>
            <p:cNvGrpSpPr>
              <a:grpSpLocks/>
            </p:cNvGrpSpPr>
            <p:nvPr/>
          </p:nvGrpSpPr>
          <p:grpSpPr bwMode="auto">
            <a:xfrm>
              <a:off x="1640" y="1889"/>
              <a:ext cx="709" cy="241"/>
              <a:chOff x="1152" y="2543"/>
              <a:chExt cx="478" cy="241"/>
            </a:xfrm>
          </p:grpSpPr>
          <p:sp>
            <p:nvSpPr>
              <p:cNvPr id="95" name="Line 39"/>
              <p:cNvSpPr>
                <a:spLocks noChangeShapeType="1"/>
              </p:cNvSpPr>
              <p:nvPr/>
            </p:nvSpPr>
            <p:spPr bwMode="auto">
              <a:xfrm rot="5400000">
                <a:off x="1394" y="2344"/>
                <a:ext cx="0" cy="39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Line 40"/>
              <p:cNvSpPr>
                <a:spLocks noChangeShapeType="1"/>
              </p:cNvSpPr>
              <p:nvPr/>
            </p:nvSpPr>
            <p:spPr bwMode="auto">
              <a:xfrm rot="5400000" flipH="1">
                <a:off x="1462" y="2615"/>
                <a:ext cx="240" cy="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Line 41"/>
              <p:cNvSpPr>
                <a:spLocks noChangeShapeType="1"/>
              </p:cNvSpPr>
              <p:nvPr/>
            </p:nvSpPr>
            <p:spPr bwMode="auto">
              <a:xfrm rot="5400000">
                <a:off x="1273" y="2616"/>
                <a:ext cx="240" cy="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" name="Line 42"/>
              <p:cNvSpPr>
                <a:spLocks noChangeShapeType="1"/>
              </p:cNvSpPr>
              <p:nvPr/>
            </p:nvSpPr>
            <p:spPr bwMode="auto">
              <a:xfrm rot="5400000">
                <a:off x="1176" y="2615"/>
                <a:ext cx="240" cy="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" name="Line 43"/>
              <p:cNvSpPr>
                <a:spLocks noChangeShapeType="1"/>
              </p:cNvSpPr>
              <p:nvPr/>
            </p:nvSpPr>
            <p:spPr bwMode="auto">
              <a:xfrm rot="5400000">
                <a:off x="1080" y="2615"/>
                <a:ext cx="240" cy="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6" name="Group 44"/>
            <p:cNvGrpSpPr>
              <a:grpSpLocks/>
            </p:cNvGrpSpPr>
            <p:nvPr/>
          </p:nvGrpSpPr>
          <p:grpSpPr bwMode="auto">
            <a:xfrm>
              <a:off x="2356" y="1885"/>
              <a:ext cx="477" cy="484"/>
              <a:chOff x="4371" y="3212"/>
              <a:chExt cx="477" cy="287"/>
            </a:xfrm>
          </p:grpSpPr>
          <p:sp>
            <p:nvSpPr>
              <p:cNvPr id="91" name="Line 45"/>
              <p:cNvSpPr>
                <a:spLocks noChangeShapeType="1"/>
              </p:cNvSpPr>
              <p:nvPr/>
            </p:nvSpPr>
            <p:spPr bwMode="auto">
              <a:xfrm>
                <a:off x="4608" y="3240"/>
                <a:ext cx="0" cy="21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Line 46"/>
              <p:cNvSpPr>
                <a:spLocks noChangeShapeType="1"/>
              </p:cNvSpPr>
              <p:nvPr/>
            </p:nvSpPr>
            <p:spPr bwMode="auto">
              <a:xfrm flipH="1">
                <a:off x="4608" y="3212"/>
                <a:ext cx="192" cy="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Line 47"/>
              <p:cNvSpPr>
                <a:spLocks noChangeShapeType="1"/>
              </p:cNvSpPr>
              <p:nvPr/>
            </p:nvSpPr>
            <p:spPr bwMode="auto">
              <a:xfrm>
                <a:off x="4608" y="3403"/>
                <a:ext cx="240" cy="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Line 48"/>
              <p:cNvSpPr>
                <a:spLocks noChangeShapeType="1"/>
              </p:cNvSpPr>
              <p:nvPr/>
            </p:nvSpPr>
            <p:spPr bwMode="auto">
              <a:xfrm>
                <a:off x="4371" y="3349"/>
                <a:ext cx="22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9" name="Line 49"/>
            <p:cNvSpPr>
              <a:spLocks noChangeShapeType="1"/>
            </p:cNvSpPr>
            <p:nvPr/>
          </p:nvSpPr>
          <p:spPr bwMode="auto">
            <a:xfrm>
              <a:off x="3784" y="1690"/>
              <a:ext cx="0" cy="40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Line 50"/>
            <p:cNvSpPr>
              <a:spLocks noChangeShapeType="1"/>
            </p:cNvSpPr>
            <p:nvPr/>
          </p:nvSpPr>
          <p:spPr bwMode="auto">
            <a:xfrm flipH="1">
              <a:off x="3784" y="1721"/>
              <a:ext cx="220" cy="10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Line 51"/>
            <p:cNvSpPr>
              <a:spLocks noChangeShapeType="1"/>
            </p:cNvSpPr>
            <p:nvPr/>
          </p:nvSpPr>
          <p:spPr bwMode="auto">
            <a:xfrm>
              <a:off x="3784" y="1975"/>
              <a:ext cx="260" cy="1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Line 52"/>
            <p:cNvSpPr>
              <a:spLocks noChangeShapeType="1"/>
            </p:cNvSpPr>
            <p:nvPr/>
          </p:nvSpPr>
          <p:spPr bwMode="auto">
            <a:xfrm>
              <a:off x="3466" y="1906"/>
              <a:ext cx="31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Line 54"/>
            <p:cNvSpPr>
              <a:spLocks noChangeShapeType="1"/>
            </p:cNvSpPr>
            <p:nvPr/>
          </p:nvSpPr>
          <p:spPr bwMode="auto">
            <a:xfrm>
              <a:off x="2146" y="1130"/>
              <a:ext cx="0" cy="3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Line 55"/>
            <p:cNvSpPr>
              <a:spLocks noChangeShapeType="1"/>
            </p:cNvSpPr>
            <p:nvPr/>
          </p:nvSpPr>
          <p:spPr bwMode="auto">
            <a:xfrm>
              <a:off x="2780" y="1117"/>
              <a:ext cx="0" cy="3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Line 56"/>
            <p:cNvSpPr>
              <a:spLocks noChangeShapeType="1"/>
            </p:cNvSpPr>
            <p:nvPr/>
          </p:nvSpPr>
          <p:spPr bwMode="auto">
            <a:xfrm flipH="1">
              <a:off x="2780" y="1488"/>
              <a:ext cx="4" cy="43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Line 57"/>
            <p:cNvSpPr>
              <a:spLocks noChangeShapeType="1"/>
            </p:cNvSpPr>
            <p:nvPr/>
          </p:nvSpPr>
          <p:spPr bwMode="auto">
            <a:xfrm>
              <a:off x="2834" y="2365"/>
              <a:ext cx="0" cy="56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Line 58"/>
            <p:cNvSpPr>
              <a:spLocks noChangeShapeType="1"/>
            </p:cNvSpPr>
            <p:nvPr/>
          </p:nvSpPr>
          <p:spPr bwMode="auto">
            <a:xfrm>
              <a:off x="3470" y="1729"/>
              <a:ext cx="0" cy="18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Line 59"/>
            <p:cNvSpPr>
              <a:spLocks noChangeShapeType="1"/>
            </p:cNvSpPr>
            <p:nvPr/>
          </p:nvSpPr>
          <p:spPr bwMode="auto">
            <a:xfrm>
              <a:off x="4007" y="1117"/>
              <a:ext cx="0" cy="26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Line 60"/>
            <p:cNvSpPr>
              <a:spLocks noChangeShapeType="1"/>
            </p:cNvSpPr>
            <p:nvPr/>
          </p:nvSpPr>
          <p:spPr bwMode="auto">
            <a:xfrm>
              <a:off x="4007" y="1353"/>
              <a:ext cx="0" cy="3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Line 61"/>
            <p:cNvSpPr>
              <a:spLocks noChangeShapeType="1"/>
            </p:cNvSpPr>
            <p:nvPr/>
          </p:nvSpPr>
          <p:spPr bwMode="auto">
            <a:xfrm>
              <a:off x="2832" y="3281"/>
              <a:ext cx="122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Line 65"/>
            <p:cNvSpPr>
              <a:spLocks noChangeShapeType="1"/>
            </p:cNvSpPr>
            <p:nvPr/>
          </p:nvSpPr>
          <p:spPr bwMode="auto">
            <a:xfrm>
              <a:off x="4047" y="2409"/>
              <a:ext cx="47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Oval 66"/>
            <p:cNvSpPr>
              <a:spLocks noChangeArrowheads="1"/>
            </p:cNvSpPr>
            <p:nvPr/>
          </p:nvSpPr>
          <p:spPr bwMode="auto">
            <a:xfrm>
              <a:off x="4523" y="2357"/>
              <a:ext cx="95" cy="9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63" name="Group 67"/>
            <p:cNvGrpSpPr>
              <a:grpSpLocks/>
            </p:cNvGrpSpPr>
            <p:nvPr/>
          </p:nvGrpSpPr>
          <p:grpSpPr bwMode="auto">
            <a:xfrm>
              <a:off x="1242" y="2113"/>
              <a:ext cx="691" cy="624"/>
              <a:chOff x="1469" y="2017"/>
              <a:chExt cx="556" cy="624"/>
            </a:xfrm>
          </p:grpSpPr>
          <p:grpSp>
            <p:nvGrpSpPr>
              <p:cNvPr id="84" name="Group 68"/>
              <p:cNvGrpSpPr>
                <a:grpSpLocks/>
              </p:cNvGrpSpPr>
              <p:nvPr/>
            </p:nvGrpSpPr>
            <p:grpSpPr bwMode="auto">
              <a:xfrm>
                <a:off x="1469" y="2029"/>
                <a:ext cx="318" cy="240"/>
                <a:chOff x="1469" y="2029"/>
                <a:chExt cx="318" cy="240"/>
              </a:xfrm>
            </p:grpSpPr>
            <p:sp>
              <p:nvSpPr>
                <p:cNvPr id="89" name="Line 69"/>
                <p:cNvSpPr>
                  <a:spLocks noChangeShapeType="1"/>
                </p:cNvSpPr>
                <p:nvPr/>
              </p:nvSpPr>
              <p:spPr bwMode="auto">
                <a:xfrm>
                  <a:off x="1787" y="2029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" name="Line 70"/>
                <p:cNvSpPr>
                  <a:spLocks noChangeShapeType="1"/>
                </p:cNvSpPr>
                <p:nvPr/>
              </p:nvSpPr>
              <p:spPr bwMode="auto">
                <a:xfrm flipH="1" flipV="1">
                  <a:off x="1469" y="2269"/>
                  <a:ext cx="310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85" name="Group 71"/>
              <p:cNvGrpSpPr>
                <a:grpSpLocks/>
              </p:cNvGrpSpPr>
              <p:nvPr/>
            </p:nvGrpSpPr>
            <p:grpSpPr bwMode="auto">
              <a:xfrm>
                <a:off x="1475" y="2036"/>
                <a:ext cx="432" cy="434"/>
                <a:chOff x="1891" y="2035"/>
                <a:chExt cx="432" cy="242"/>
              </a:xfrm>
            </p:grpSpPr>
            <p:sp>
              <p:nvSpPr>
                <p:cNvPr id="87" name="Line 72"/>
                <p:cNvSpPr>
                  <a:spLocks noChangeShapeType="1"/>
                </p:cNvSpPr>
                <p:nvPr/>
              </p:nvSpPr>
              <p:spPr bwMode="auto">
                <a:xfrm>
                  <a:off x="2323" y="2035"/>
                  <a:ext cx="0" cy="24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" name="Line 73"/>
                <p:cNvSpPr>
                  <a:spLocks noChangeShapeType="1"/>
                </p:cNvSpPr>
                <p:nvPr/>
              </p:nvSpPr>
              <p:spPr bwMode="auto">
                <a:xfrm flipH="1" flipV="1">
                  <a:off x="1891" y="2277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86" name="Line 75"/>
              <p:cNvSpPr>
                <a:spLocks noChangeShapeType="1"/>
              </p:cNvSpPr>
              <p:nvPr/>
            </p:nvSpPr>
            <p:spPr bwMode="auto">
              <a:xfrm>
                <a:off x="2025" y="2017"/>
                <a:ext cx="0" cy="62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4" name="Line 77"/>
            <p:cNvSpPr>
              <a:spLocks noChangeShapeType="1"/>
            </p:cNvSpPr>
            <p:nvPr/>
          </p:nvSpPr>
          <p:spPr bwMode="auto">
            <a:xfrm>
              <a:off x="2837" y="3268"/>
              <a:ext cx="0" cy="15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Oval 78"/>
            <p:cNvSpPr>
              <a:spLocks noChangeArrowheads="1"/>
            </p:cNvSpPr>
            <p:nvPr/>
          </p:nvSpPr>
          <p:spPr bwMode="auto">
            <a:xfrm>
              <a:off x="1152" y="2317"/>
              <a:ext cx="95" cy="9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Oval 79"/>
            <p:cNvSpPr>
              <a:spLocks noChangeArrowheads="1"/>
            </p:cNvSpPr>
            <p:nvPr/>
          </p:nvSpPr>
          <p:spPr bwMode="auto">
            <a:xfrm>
              <a:off x="1152" y="2509"/>
              <a:ext cx="95" cy="9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Oval 80"/>
            <p:cNvSpPr>
              <a:spLocks noChangeArrowheads="1"/>
            </p:cNvSpPr>
            <p:nvPr/>
          </p:nvSpPr>
          <p:spPr bwMode="auto">
            <a:xfrm>
              <a:off x="1882" y="2733"/>
              <a:ext cx="95" cy="9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Oval 81"/>
            <p:cNvSpPr>
              <a:spLocks noChangeArrowheads="1"/>
            </p:cNvSpPr>
            <p:nvPr/>
          </p:nvSpPr>
          <p:spPr bwMode="auto">
            <a:xfrm>
              <a:off x="2761" y="1704"/>
              <a:ext cx="48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Line 82"/>
            <p:cNvSpPr>
              <a:spLocks noChangeShapeType="1"/>
            </p:cNvSpPr>
            <p:nvPr/>
          </p:nvSpPr>
          <p:spPr bwMode="auto">
            <a:xfrm>
              <a:off x="2854" y="2711"/>
              <a:ext cx="1008" cy="0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Oval 83"/>
            <p:cNvSpPr>
              <a:spLocks noChangeArrowheads="1"/>
            </p:cNvSpPr>
            <p:nvPr/>
          </p:nvSpPr>
          <p:spPr bwMode="auto">
            <a:xfrm>
              <a:off x="2813" y="2688"/>
              <a:ext cx="32" cy="32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rgbClr val="000018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Line 84"/>
            <p:cNvSpPr>
              <a:spLocks noChangeShapeType="1"/>
            </p:cNvSpPr>
            <p:nvPr/>
          </p:nvSpPr>
          <p:spPr bwMode="auto">
            <a:xfrm>
              <a:off x="2784" y="1728"/>
              <a:ext cx="686" cy="1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Line 85"/>
            <p:cNvSpPr>
              <a:spLocks noChangeShapeType="1"/>
            </p:cNvSpPr>
            <p:nvPr/>
          </p:nvSpPr>
          <p:spPr bwMode="auto">
            <a:xfrm flipV="1">
              <a:off x="2136" y="1447"/>
              <a:ext cx="0" cy="432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73" name="Rectangle 86"/>
            <p:cNvSpPr>
              <a:spLocks noChangeArrowheads="1"/>
            </p:cNvSpPr>
            <p:nvPr/>
          </p:nvSpPr>
          <p:spPr bwMode="auto">
            <a:xfrm>
              <a:off x="2736" y="1309"/>
              <a:ext cx="101" cy="275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74" name="Rectangle 87"/>
            <p:cNvSpPr>
              <a:spLocks noChangeArrowheads="1"/>
            </p:cNvSpPr>
            <p:nvPr/>
          </p:nvSpPr>
          <p:spPr bwMode="auto">
            <a:xfrm>
              <a:off x="2784" y="2882"/>
              <a:ext cx="101" cy="275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Line 88"/>
            <p:cNvSpPr>
              <a:spLocks noChangeShapeType="1"/>
            </p:cNvSpPr>
            <p:nvPr/>
          </p:nvSpPr>
          <p:spPr bwMode="auto">
            <a:xfrm flipV="1">
              <a:off x="2838" y="3163"/>
              <a:ext cx="0" cy="113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76" name="Rectangle 91"/>
            <p:cNvSpPr>
              <a:spLocks noChangeArrowheads="1"/>
            </p:cNvSpPr>
            <p:nvPr/>
          </p:nvSpPr>
          <p:spPr bwMode="auto">
            <a:xfrm>
              <a:off x="3954" y="1277"/>
              <a:ext cx="101" cy="275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Text Box 133"/>
            <p:cNvSpPr txBox="1">
              <a:spLocks noChangeArrowheads="1"/>
            </p:cNvSpPr>
            <p:nvPr/>
          </p:nvSpPr>
          <p:spPr bwMode="auto">
            <a:xfrm>
              <a:off x="4166" y="2087"/>
              <a:ext cx="31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D</a:t>
              </a:r>
              <a:r>
                <a:rPr kumimoji="0" lang="en-US" altLang="zh-CN" sz="2400" b="1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3</a:t>
              </a:r>
            </a:p>
          </p:txBody>
        </p:sp>
        <p:grpSp>
          <p:nvGrpSpPr>
            <p:cNvPr id="78" name="Group 162"/>
            <p:cNvGrpSpPr>
              <a:grpSpLocks/>
            </p:cNvGrpSpPr>
            <p:nvPr/>
          </p:nvGrpSpPr>
          <p:grpSpPr bwMode="auto">
            <a:xfrm rot="-5400000">
              <a:off x="3978" y="2155"/>
              <a:ext cx="147" cy="219"/>
              <a:chOff x="5853" y="3037"/>
              <a:chExt cx="147" cy="219"/>
            </a:xfrm>
          </p:grpSpPr>
          <p:sp>
            <p:nvSpPr>
              <p:cNvPr id="80" name="Line 163"/>
              <p:cNvSpPr>
                <a:spLocks noChangeShapeType="1"/>
              </p:cNvSpPr>
              <p:nvPr/>
            </p:nvSpPr>
            <p:spPr bwMode="auto">
              <a:xfrm>
                <a:off x="5856" y="3160"/>
                <a:ext cx="144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Line 164"/>
              <p:cNvSpPr>
                <a:spLocks noChangeShapeType="1"/>
              </p:cNvSpPr>
              <p:nvPr/>
            </p:nvSpPr>
            <p:spPr bwMode="auto">
              <a:xfrm flipH="1">
                <a:off x="5856" y="3043"/>
                <a:ext cx="144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Line 165"/>
              <p:cNvSpPr>
                <a:spLocks noChangeShapeType="1"/>
              </p:cNvSpPr>
              <p:nvPr/>
            </p:nvSpPr>
            <p:spPr bwMode="auto">
              <a:xfrm rot="21540000" flipV="1">
                <a:off x="5998" y="3037"/>
                <a:ext cx="0" cy="21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" name="Line 166"/>
              <p:cNvSpPr>
                <a:spLocks noChangeShapeType="1"/>
              </p:cNvSpPr>
              <p:nvPr/>
            </p:nvSpPr>
            <p:spPr bwMode="auto">
              <a:xfrm>
                <a:off x="5853" y="3043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 useBgFill="1">
          <p:nvSpPr>
            <p:cNvPr id="79" name="Rectangle 53"/>
            <p:cNvSpPr>
              <a:spLocks noChangeArrowheads="1"/>
            </p:cNvSpPr>
            <p:nvPr/>
          </p:nvSpPr>
          <p:spPr bwMode="auto">
            <a:xfrm>
              <a:off x="2086" y="1274"/>
              <a:ext cx="101" cy="275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0" name="Group 7"/>
          <p:cNvGrpSpPr>
            <a:grpSpLocks/>
          </p:cNvGrpSpPr>
          <p:nvPr/>
        </p:nvGrpSpPr>
        <p:grpSpPr bwMode="auto">
          <a:xfrm>
            <a:off x="3703638" y="1277938"/>
            <a:ext cx="1931988" cy="3249613"/>
            <a:chOff x="2045" y="1440"/>
            <a:chExt cx="1217" cy="2047"/>
          </a:xfrm>
        </p:grpSpPr>
        <p:sp>
          <p:nvSpPr>
            <p:cNvPr id="101" name="Text Box 8"/>
            <p:cNvSpPr txBox="1">
              <a:spLocks noChangeArrowheads="1"/>
            </p:cNvSpPr>
            <p:nvPr/>
          </p:nvSpPr>
          <p:spPr bwMode="auto">
            <a:xfrm>
              <a:off x="2045" y="3160"/>
              <a:ext cx="96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zh-CN" altLang="en-US" sz="2800" b="1" i="0" dirty="0">
                  <a:solidFill>
                    <a:srgbClr val="CC0000"/>
                  </a:solidFill>
                  <a:ea typeface="华文中宋" pitchFamily="2" charset="-122"/>
                  <a:cs typeface="Times New Roman" pitchFamily="18" charset="0"/>
                </a:rPr>
                <a:t>控制端</a:t>
              </a:r>
            </a:p>
          </p:txBody>
        </p:sp>
        <p:grpSp>
          <p:nvGrpSpPr>
            <p:cNvPr id="102" name="Group 9"/>
            <p:cNvGrpSpPr>
              <a:grpSpLocks/>
            </p:cNvGrpSpPr>
            <p:nvPr/>
          </p:nvGrpSpPr>
          <p:grpSpPr bwMode="auto">
            <a:xfrm>
              <a:off x="2085" y="1440"/>
              <a:ext cx="1177" cy="1610"/>
              <a:chOff x="2177" y="1440"/>
              <a:chExt cx="1231" cy="1610"/>
            </a:xfrm>
          </p:grpSpPr>
          <p:sp>
            <p:nvSpPr>
              <p:cNvPr id="103" name="Line 10"/>
              <p:cNvSpPr>
                <a:spLocks noChangeShapeType="1"/>
              </p:cNvSpPr>
              <p:nvPr/>
            </p:nvSpPr>
            <p:spPr bwMode="auto">
              <a:xfrm>
                <a:off x="2544" y="2544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grpSp>
            <p:nvGrpSpPr>
              <p:cNvPr id="104" name="Group 11"/>
              <p:cNvGrpSpPr>
                <a:grpSpLocks/>
              </p:cNvGrpSpPr>
              <p:nvPr/>
            </p:nvGrpSpPr>
            <p:grpSpPr bwMode="auto">
              <a:xfrm>
                <a:off x="2976" y="1632"/>
                <a:ext cx="432" cy="288"/>
                <a:chOff x="2928" y="2448"/>
                <a:chExt cx="432" cy="336"/>
              </a:xfrm>
            </p:grpSpPr>
            <p:grpSp>
              <p:nvGrpSpPr>
                <p:cNvPr id="108" name="Group 12"/>
                <p:cNvGrpSpPr>
                  <a:grpSpLocks/>
                </p:cNvGrpSpPr>
                <p:nvPr/>
              </p:nvGrpSpPr>
              <p:grpSpPr bwMode="auto">
                <a:xfrm>
                  <a:off x="3024" y="2448"/>
                  <a:ext cx="192" cy="336"/>
                  <a:chOff x="864" y="2976"/>
                  <a:chExt cx="192" cy="336"/>
                </a:xfrm>
              </p:grpSpPr>
              <p:sp>
                <p:nvSpPr>
                  <p:cNvPr id="110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864" y="2976"/>
                    <a:ext cx="0" cy="336"/>
                  </a:xfrm>
                  <a:prstGeom prst="line">
                    <a:avLst/>
                  </a:prstGeom>
                  <a:noFill/>
                  <a:ln w="38100">
                    <a:solidFill>
                      <a:srgbClr val="CC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11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64" y="3024"/>
                    <a:ext cx="181" cy="145"/>
                  </a:xfrm>
                  <a:prstGeom prst="line">
                    <a:avLst/>
                  </a:prstGeom>
                  <a:noFill/>
                  <a:ln w="38100">
                    <a:solidFill>
                      <a:srgbClr val="CC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12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1056" y="3024"/>
                    <a:ext cx="0" cy="288"/>
                  </a:xfrm>
                  <a:prstGeom prst="line">
                    <a:avLst/>
                  </a:prstGeom>
                  <a:noFill/>
                  <a:ln w="38100">
                    <a:solidFill>
                      <a:srgbClr val="CC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13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864" y="3168"/>
                    <a:ext cx="181" cy="144"/>
                  </a:xfrm>
                  <a:prstGeom prst="line">
                    <a:avLst/>
                  </a:prstGeom>
                  <a:noFill/>
                  <a:ln w="38100">
                    <a:solidFill>
                      <a:srgbClr val="CC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109" name="Line 17"/>
                <p:cNvSpPr>
                  <a:spLocks noChangeShapeType="1"/>
                </p:cNvSpPr>
                <p:nvPr/>
              </p:nvSpPr>
              <p:spPr bwMode="auto">
                <a:xfrm>
                  <a:off x="2928" y="2640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sz="2800" i="0"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105" name="Line 18"/>
              <p:cNvSpPr>
                <a:spLocks noChangeShapeType="1"/>
              </p:cNvSpPr>
              <p:nvPr/>
            </p:nvSpPr>
            <p:spPr bwMode="auto">
              <a:xfrm>
                <a:off x="2976" y="1802"/>
                <a:ext cx="0" cy="744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06" name="Rectangle 19"/>
              <p:cNvSpPr>
                <a:spLocks noChangeArrowheads="1"/>
              </p:cNvSpPr>
              <p:nvPr/>
            </p:nvSpPr>
            <p:spPr bwMode="auto">
              <a:xfrm>
                <a:off x="2975" y="1440"/>
                <a:ext cx="41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  <a:defRPr/>
                </a:pPr>
                <a:r>
                  <a:rPr lang="en-US" altLang="zh-CN" sz="2800" b="1" i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  D</a:t>
                </a:r>
              </a:p>
            </p:txBody>
          </p:sp>
          <p:sp>
            <p:nvSpPr>
              <p:cNvPr id="107" name="Rectangle 20"/>
              <p:cNvSpPr>
                <a:spLocks noChangeArrowheads="1"/>
              </p:cNvSpPr>
              <p:nvPr/>
            </p:nvSpPr>
            <p:spPr bwMode="auto">
              <a:xfrm>
                <a:off x="2177" y="2715"/>
                <a:ext cx="266" cy="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>
                  <a:defRPr/>
                </a:pPr>
                <a:r>
                  <a:rPr lang="en-US" altLang="zh-CN" sz="2800" b="1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E</a:t>
                </a:r>
                <a:endParaRPr lang="en-US" altLang="zh-CN" sz="2800" b="1" dirty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endParaRPr>
              </a:p>
            </p:txBody>
          </p:sp>
        </p:grpSp>
      </p:grpSp>
      <p:sp>
        <p:nvSpPr>
          <p:cNvPr id="114" name="Text Box 3"/>
          <p:cNvSpPr txBox="1">
            <a:spLocks noChangeArrowheads="1"/>
          </p:cNvSpPr>
          <p:nvPr/>
        </p:nvSpPr>
        <p:spPr bwMode="auto">
          <a:xfrm>
            <a:off x="3977640" y="3616960"/>
            <a:ext cx="61106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400" b="1" i="0" dirty="0">
                <a:solidFill>
                  <a:srgbClr val="CC0000"/>
                </a:solidFill>
                <a:ea typeface="华文中宋" pitchFamily="2" charset="-122"/>
                <a:cs typeface="Times New Roman" pitchFamily="18" charset="0"/>
              </a:rPr>
              <a:t>“0”</a:t>
            </a:r>
          </a:p>
        </p:txBody>
      </p:sp>
      <p:grpSp>
        <p:nvGrpSpPr>
          <p:cNvPr id="115" name="Group 96"/>
          <p:cNvGrpSpPr>
            <a:grpSpLocks/>
          </p:cNvGrpSpPr>
          <p:nvPr/>
        </p:nvGrpSpPr>
        <p:grpSpPr bwMode="auto">
          <a:xfrm>
            <a:off x="4440243" y="904240"/>
            <a:ext cx="1350964" cy="2062480"/>
            <a:chOff x="2429" y="1008"/>
            <a:chExt cx="851" cy="1488"/>
          </a:xfrm>
        </p:grpSpPr>
        <p:sp>
          <p:nvSpPr>
            <p:cNvPr id="116" name="Line 97"/>
            <p:cNvSpPr>
              <a:spLocks noChangeShapeType="1"/>
            </p:cNvSpPr>
            <p:nvPr/>
          </p:nvSpPr>
          <p:spPr bwMode="auto">
            <a:xfrm>
              <a:off x="2630" y="1027"/>
              <a:ext cx="0" cy="805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4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17" name="Line 98"/>
            <p:cNvSpPr>
              <a:spLocks noChangeShapeType="1"/>
            </p:cNvSpPr>
            <p:nvPr/>
          </p:nvSpPr>
          <p:spPr bwMode="auto">
            <a:xfrm flipH="1">
              <a:off x="2448" y="1854"/>
              <a:ext cx="144" cy="288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4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18" name="Line 99"/>
            <p:cNvSpPr>
              <a:spLocks noChangeShapeType="1"/>
            </p:cNvSpPr>
            <p:nvPr/>
          </p:nvSpPr>
          <p:spPr bwMode="auto">
            <a:xfrm>
              <a:off x="2429" y="2186"/>
              <a:ext cx="0" cy="288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4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19" name="Line 100"/>
            <p:cNvSpPr>
              <a:spLocks noChangeShapeType="1"/>
            </p:cNvSpPr>
            <p:nvPr/>
          </p:nvSpPr>
          <p:spPr bwMode="auto">
            <a:xfrm>
              <a:off x="3280" y="1008"/>
              <a:ext cx="0" cy="768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4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20" name="Line 101"/>
            <p:cNvSpPr>
              <a:spLocks noChangeShapeType="1"/>
            </p:cNvSpPr>
            <p:nvPr/>
          </p:nvSpPr>
          <p:spPr bwMode="auto">
            <a:xfrm>
              <a:off x="2838" y="1776"/>
              <a:ext cx="431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4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21" name="Line 102"/>
            <p:cNvSpPr>
              <a:spLocks noChangeShapeType="1"/>
            </p:cNvSpPr>
            <p:nvPr/>
          </p:nvSpPr>
          <p:spPr bwMode="auto">
            <a:xfrm>
              <a:off x="2832" y="1776"/>
              <a:ext cx="0" cy="72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400" i="0">
                <a:ea typeface="华文中宋" pitchFamily="2" charset="-122"/>
                <a:cs typeface="Times New Roman" pitchFamily="18" charset="0"/>
              </a:endParaRPr>
            </a:p>
          </p:txBody>
        </p:sp>
      </p:grpSp>
      <p:sp>
        <p:nvSpPr>
          <p:cNvPr id="122" name="AutoShape 103"/>
          <p:cNvSpPr>
            <a:spLocks noChangeArrowheads="1"/>
          </p:cNvSpPr>
          <p:nvPr/>
        </p:nvSpPr>
        <p:spPr bwMode="auto">
          <a:xfrm>
            <a:off x="3002280" y="1310640"/>
            <a:ext cx="838200" cy="533400"/>
          </a:xfrm>
          <a:prstGeom prst="wedgeEllipseCallout">
            <a:avLst>
              <a:gd name="adj1" fmla="val 102915"/>
              <a:gd name="adj2" fmla="val 66843"/>
            </a:avLst>
          </a:prstGeom>
          <a:solidFill>
            <a:srgbClr val="FFFFCC"/>
          </a:solidFill>
          <a:ln w="28575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中宋" pitchFamily="2" charset="-122"/>
                <a:cs typeface="Times New Roman" pitchFamily="18" charset="0"/>
              </a:rPr>
              <a:t>导通</a:t>
            </a:r>
          </a:p>
        </p:txBody>
      </p:sp>
      <p:grpSp>
        <p:nvGrpSpPr>
          <p:cNvPr id="123" name="Group 104"/>
          <p:cNvGrpSpPr>
            <a:grpSpLocks/>
          </p:cNvGrpSpPr>
          <p:nvPr/>
        </p:nvGrpSpPr>
        <p:grpSpPr bwMode="auto">
          <a:xfrm>
            <a:off x="4530409" y="1419226"/>
            <a:ext cx="1687513" cy="657226"/>
            <a:chOff x="2345" y="1278"/>
            <a:chExt cx="1063" cy="414"/>
          </a:xfrm>
        </p:grpSpPr>
        <p:sp>
          <p:nvSpPr>
            <p:cNvPr id="124" name="Text Box 105"/>
            <p:cNvSpPr txBox="1">
              <a:spLocks noChangeArrowheads="1"/>
            </p:cNvSpPr>
            <p:nvPr/>
          </p:nvSpPr>
          <p:spPr bwMode="auto">
            <a:xfrm>
              <a:off x="2345" y="1401"/>
              <a:ext cx="38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altLang="zh-CN" sz="2400" b="1" i="0" dirty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1V</a:t>
              </a:r>
              <a:endParaRPr lang="en-US" altLang="zh-CN" sz="2400" b="1" i="0" dirty="0">
                <a:solidFill>
                  <a:srgbClr val="FFFF00"/>
                </a:solidFill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25" name="Rectangle 106"/>
            <p:cNvSpPr>
              <a:spLocks noChangeArrowheads="1"/>
            </p:cNvSpPr>
            <p:nvPr/>
          </p:nvSpPr>
          <p:spPr bwMode="auto">
            <a:xfrm>
              <a:off x="3054" y="1278"/>
              <a:ext cx="35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altLang="zh-CN" sz="2400" b="1" i="0" dirty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1V</a:t>
              </a:r>
            </a:p>
          </p:txBody>
        </p:sp>
      </p:grpSp>
      <p:grpSp>
        <p:nvGrpSpPr>
          <p:cNvPr id="126" name="Group 107"/>
          <p:cNvGrpSpPr>
            <a:grpSpLocks/>
          </p:cNvGrpSpPr>
          <p:nvPr/>
        </p:nvGrpSpPr>
        <p:grpSpPr bwMode="auto">
          <a:xfrm>
            <a:off x="8077200" y="1437640"/>
            <a:ext cx="914400" cy="2671763"/>
            <a:chOff x="4608" y="1488"/>
            <a:chExt cx="576" cy="1683"/>
          </a:xfrm>
        </p:grpSpPr>
        <p:sp>
          <p:nvSpPr>
            <p:cNvPr id="127" name="AutoShape 108"/>
            <p:cNvSpPr>
              <a:spLocks noChangeArrowheads="1"/>
            </p:cNvSpPr>
            <p:nvPr/>
          </p:nvSpPr>
          <p:spPr bwMode="auto">
            <a:xfrm>
              <a:off x="4608" y="2880"/>
              <a:ext cx="576" cy="288"/>
            </a:xfrm>
            <a:prstGeom prst="wedgeEllipseCallout">
              <a:avLst>
                <a:gd name="adj1" fmla="val -87569"/>
                <a:gd name="adj2" fmla="val -80556"/>
              </a:avLst>
            </a:prstGeom>
            <a:solidFill>
              <a:srgbClr val="FFCCCC"/>
            </a:solidFill>
            <a:ln w="2857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50000"/>
                </a:spcBef>
                <a:defRPr/>
              </a:pPr>
              <a:endParaRPr lang="zh-CN" altLang="zh-CN" sz="2400" b="1" i="0">
                <a:solidFill>
                  <a:srgbClr val="FFFF00"/>
                </a:solidFill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28" name="AutoShape 109"/>
            <p:cNvSpPr>
              <a:spLocks noChangeArrowheads="1"/>
            </p:cNvSpPr>
            <p:nvPr/>
          </p:nvSpPr>
          <p:spPr bwMode="auto">
            <a:xfrm>
              <a:off x="4608" y="1488"/>
              <a:ext cx="512" cy="288"/>
            </a:xfrm>
            <a:prstGeom prst="wedgeEllipseCallout">
              <a:avLst>
                <a:gd name="adj1" fmla="val -102708"/>
                <a:gd name="adj2" fmla="val 66597"/>
              </a:avLst>
            </a:prstGeom>
            <a:solidFill>
              <a:srgbClr val="FFCCCC"/>
            </a:solidFill>
            <a:ln w="2857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50000"/>
                </a:spcBef>
                <a:defRPr/>
              </a:pPr>
              <a:endParaRPr lang="zh-CN" altLang="zh-CN" sz="2400" b="1" i="0">
                <a:solidFill>
                  <a:srgbClr val="FFFF00"/>
                </a:solidFill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29" name="Text Box 110"/>
            <p:cNvSpPr txBox="1">
              <a:spLocks noChangeArrowheads="1"/>
            </p:cNvSpPr>
            <p:nvPr/>
          </p:nvSpPr>
          <p:spPr bwMode="auto">
            <a:xfrm>
              <a:off x="4656" y="2880"/>
              <a:ext cx="52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400" b="1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华文中宋" pitchFamily="2" charset="-122"/>
                  <a:cs typeface="Times New Roman" pitchFamily="18" charset="0"/>
                </a:rPr>
                <a:t>截止</a:t>
              </a:r>
              <a:endParaRPr lang="zh-CN" altLang="en-US" sz="2400" b="1" i="0" dirty="0">
                <a:solidFill>
                  <a:srgbClr val="FFFF00"/>
                </a:solidFill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30" name="Rectangle 111"/>
            <p:cNvSpPr>
              <a:spLocks noChangeArrowheads="1"/>
            </p:cNvSpPr>
            <p:nvPr/>
          </p:nvSpPr>
          <p:spPr bwMode="auto">
            <a:xfrm>
              <a:off x="4653" y="1488"/>
              <a:ext cx="50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400" b="1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华文中宋" pitchFamily="2" charset="-122"/>
                  <a:cs typeface="Times New Roman" pitchFamily="18" charset="0"/>
                </a:rPr>
                <a:t>截止</a:t>
              </a:r>
              <a:endParaRPr lang="zh-CN" altLang="en-US" sz="2400" b="1" i="0" dirty="0">
                <a:ea typeface="华文中宋" pitchFamily="2" charset="-122"/>
                <a:cs typeface="Times New Roman" pitchFamily="18" charset="0"/>
              </a:endParaRPr>
            </a:p>
          </p:txBody>
        </p:sp>
      </p:grpSp>
      <p:sp>
        <p:nvSpPr>
          <p:cNvPr id="131" name="AutoShape 112" descr="10%"/>
          <p:cNvSpPr>
            <a:spLocks noChangeArrowheads="1"/>
          </p:cNvSpPr>
          <p:nvPr/>
        </p:nvSpPr>
        <p:spPr bwMode="auto">
          <a:xfrm>
            <a:off x="193040" y="1100773"/>
            <a:ext cx="2651760" cy="3169682"/>
          </a:xfrm>
          <a:prstGeom prst="verticalScroll">
            <a:avLst>
              <a:gd name="adj" fmla="val 12500"/>
            </a:avLst>
          </a:prstGeom>
          <a:pattFill prst="pct10">
            <a:fgClr>
              <a:srgbClr val="33CCFF"/>
            </a:fgClr>
            <a:bgClr>
              <a:srgbClr val="FFFFFF"/>
            </a:bgClr>
          </a:pattFill>
          <a:ln w="28575" cap="sq">
            <a:solidFill>
              <a:srgbClr val="CC0000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l">
              <a:spcBef>
                <a:spcPct val="30000"/>
              </a:spcBef>
              <a:defRPr/>
            </a:pP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当控制端为低电平</a:t>
            </a:r>
            <a:r>
              <a:rPr lang="zh-CN" altLang="en-US" sz="28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“</a:t>
            </a:r>
            <a:r>
              <a:rPr lang="en-US" altLang="zh-CN" sz="28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0”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时，输出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Y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处于开路状态，也称为高阻状态。</a:t>
            </a:r>
          </a:p>
        </p:txBody>
      </p:sp>
      <p:sp useBgFill="1">
        <p:nvSpPr>
          <p:cNvPr id="137" name="矩形 136"/>
          <p:cNvSpPr/>
          <p:nvPr/>
        </p:nvSpPr>
        <p:spPr>
          <a:xfrm>
            <a:off x="7152640" y="1635760"/>
            <a:ext cx="802640" cy="208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utoUpdateAnimBg="0"/>
      <p:bldP spid="122" grpId="0" animBg="1" autoUpdateAnimBg="0"/>
      <p:bldP spid="131" grpId="0" animBg="1" autoUpdateAnimBg="0"/>
      <p:bldP spid="1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2"/>
          <p:cNvGrpSpPr>
            <a:grpSpLocks/>
          </p:cNvGrpSpPr>
          <p:nvPr/>
        </p:nvGrpSpPr>
        <p:grpSpPr bwMode="auto">
          <a:xfrm>
            <a:off x="929640" y="974725"/>
            <a:ext cx="3551240" cy="2043113"/>
            <a:chOff x="480" y="720"/>
            <a:chExt cx="2237" cy="1287"/>
          </a:xfrm>
        </p:grpSpPr>
        <p:sp>
          <p:nvSpPr>
            <p:cNvPr id="52" name="Rectangle 3"/>
            <p:cNvSpPr>
              <a:spLocks noChangeArrowheads="1"/>
            </p:cNvSpPr>
            <p:nvPr/>
          </p:nvSpPr>
          <p:spPr bwMode="auto">
            <a:xfrm>
              <a:off x="1248" y="720"/>
              <a:ext cx="720" cy="960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grpSp>
          <p:nvGrpSpPr>
            <p:cNvPr id="53" name="Group 4"/>
            <p:cNvGrpSpPr>
              <a:grpSpLocks/>
            </p:cNvGrpSpPr>
            <p:nvPr/>
          </p:nvGrpSpPr>
          <p:grpSpPr bwMode="auto">
            <a:xfrm>
              <a:off x="864" y="960"/>
              <a:ext cx="384" cy="576"/>
              <a:chOff x="3360" y="1056"/>
              <a:chExt cx="384" cy="576"/>
            </a:xfrm>
          </p:grpSpPr>
          <p:sp>
            <p:nvSpPr>
              <p:cNvPr id="68" name="Line 5"/>
              <p:cNvSpPr>
                <a:spLocks noChangeShapeType="1"/>
              </p:cNvSpPr>
              <p:nvPr/>
            </p:nvSpPr>
            <p:spPr bwMode="auto">
              <a:xfrm>
                <a:off x="3360" y="1056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69" name="Line 6"/>
              <p:cNvSpPr>
                <a:spLocks noChangeShapeType="1"/>
              </p:cNvSpPr>
              <p:nvPr/>
            </p:nvSpPr>
            <p:spPr bwMode="auto">
              <a:xfrm>
                <a:off x="3360" y="1344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70" name="Line 7"/>
              <p:cNvSpPr>
                <a:spLocks noChangeShapeType="1"/>
              </p:cNvSpPr>
              <p:nvPr/>
            </p:nvSpPr>
            <p:spPr bwMode="auto">
              <a:xfrm>
                <a:off x="3360" y="163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</p:grpSp>
        <p:sp>
          <p:nvSpPr>
            <p:cNvPr id="54" name="Oval 8"/>
            <p:cNvSpPr>
              <a:spLocks noChangeArrowheads="1"/>
            </p:cNvSpPr>
            <p:nvPr/>
          </p:nvSpPr>
          <p:spPr bwMode="auto">
            <a:xfrm>
              <a:off x="768" y="912"/>
              <a:ext cx="96" cy="9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56" name="Oval 9"/>
            <p:cNvSpPr>
              <a:spLocks noChangeArrowheads="1"/>
            </p:cNvSpPr>
            <p:nvPr/>
          </p:nvSpPr>
          <p:spPr bwMode="auto">
            <a:xfrm>
              <a:off x="768" y="1200"/>
              <a:ext cx="96" cy="9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57" name="Oval 10"/>
            <p:cNvSpPr>
              <a:spLocks noChangeArrowheads="1"/>
            </p:cNvSpPr>
            <p:nvPr/>
          </p:nvSpPr>
          <p:spPr bwMode="auto">
            <a:xfrm>
              <a:off x="768" y="1488"/>
              <a:ext cx="96" cy="9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58" name="Oval 11"/>
            <p:cNvSpPr>
              <a:spLocks noChangeArrowheads="1"/>
            </p:cNvSpPr>
            <p:nvPr/>
          </p:nvSpPr>
          <p:spPr bwMode="auto">
            <a:xfrm>
              <a:off x="1968" y="1152"/>
              <a:ext cx="96" cy="9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59" name="Line 12"/>
            <p:cNvSpPr>
              <a:spLocks noChangeShapeType="1"/>
            </p:cNvSpPr>
            <p:nvPr/>
          </p:nvSpPr>
          <p:spPr bwMode="auto">
            <a:xfrm>
              <a:off x="2064" y="1200"/>
              <a:ext cx="38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60" name="Text Box 13"/>
            <p:cNvSpPr txBox="1">
              <a:spLocks noChangeArrowheads="1"/>
            </p:cNvSpPr>
            <p:nvPr/>
          </p:nvSpPr>
          <p:spPr bwMode="auto">
            <a:xfrm>
              <a:off x="1440" y="720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i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&amp;</a:t>
              </a:r>
            </a:p>
          </p:txBody>
        </p:sp>
        <p:sp>
          <p:nvSpPr>
            <p:cNvPr id="61" name="Text Box 14"/>
            <p:cNvSpPr txBox="1">
              <a:spLocks noChangeArrowheads="1"/>
            </p:cNvSpPr>
            <p:nvPr/>
          </p:nvSpPr>
          <p:spPr bwMode="auto">
            <a:xfrm>
              <a:off x="2429" y="1008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dirty="0">
                  <a:ea typeface="华文中宋" pitchFamily="2" charset="-122"/>
                  <a:cs typeface="Times New Roman" pitchFamily="18" charset="0"/>
                </a:rPr>
                <a:t>Y</a:t>
              </a:r>
            </a:p>
          </p:txBody>
        </p:sp>
        <p:sp>
          <p:nvSpPr>
            <p:cNvPr id="62" name="Rectangle 15"/>
            <p:cNvSpPr>
              <a:spLocks noChangeArrowheads="1"/>
            </p:cNvSpPr>
            <p:nvPr/>
          </p:nvSpPr>
          <p:spPr bwMode="auto">
            <a:xfrm>
              <a:off x="480" y="1374"/>
              <a:ext cx="255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>
                  <a:ea typeface="华文中宋" pitchFamily="2" charset="-122"/>
                  <a:cs typeface="Times New Roman" pitchFamily="18" charset="0"/>
                </a:rPr>
                <a:t>E</a:t>
              </a:r>
            </a:p>
          </p:txBody>
        </p:sp>
        <p:sp>
          <p:nvSpPr>
            <p:cNvPr id="63" name="Rectangle 16"/>
            <p:cNvSpPr>
              <a:spLocks noChangeArrowheads="1"/>
            </p:cNvSpPr>
            <p:nvPr/>
          </p:nvSpPr>
          <p:spPr bwMode="auto">
            <a:xfrm>
              <a:off x="480" y="1086"/>
              <a:ext cx="255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>
                  <a:ea typeface="华文中宋" pitchFamily="2" charset="-122"/>
                  <a:cs typeface="Times New Roman" pitchFamily="18" charset="0"/>
                </a:rPr>
                <a:t>B</a:t>
              </a:r>
            </a:p>
          </p:txBody>
        </p:sp>
        <p:sp>
          <p:nvSpPr>
            <p:cNvPr id="64" name="Rectangle 17"/>
            <p:cNvSpPr>
              <a:spLocks noChangeArrowheads="1"/>
            </p:cNvSpPr>
            <p:nvPr/>
          </p:nvSpPr>
          <p:spPr bwMode="auto">
            <a:xfrm>
              <a:off x="480" y="798"/>
              <a:ext cx="255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dirty="0">
                  <a:ea typeface="华文中宋" pitchFamily="2" charset="-122"/>
                  <a:cs typeface="Times New Roman" pitchFamily="18" charset="0"/>
                </a:rPr>
                <a:t>A</a:t>
              </a:r>
            </a:p>
          </p:txBody>
        </p:sp>
        <p:sp>
          <p:nvSpPr>
            <p:cNvPr id="65" name="Text Box 18"/>
            <p:cNvSpPr txBox="1">
              <a:spLocks noChangeArrowheads="1"/>
            </p:cNvSpPr>
            <p:nvPr/>
          </p:nvSpPr>
          <p:spPr bwMode="auto">
            <a:xfrm>
              <a:off x="1056" y="1680"/>
              <a:ext cx="115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800" b="1" i="0">
                  <a:solidFill>
                    <a:srgbClr val="000099"/>
                  </a:solidFill>
                  <a:ea typeface="华文中宋" pitchFamily="2" charset="-122"/>
                  <a:cs typeface="Times New Roman" pitchFamily="18" charset="0"/>
                </a:rPr>
                <a:t>逻辑符号</a:t>
              </a:r>
            </a:p>
          </p:txBody>
        </p:sp>
        <p:sp>
          <p:nvSpPr>
            <p:cNvPr id="66" name="AutoShape 19"/>
            <p:cNvSpPr>
              <a:spLocks noChangeArrowheads="1"/>
            </p:cNvSpPr>
            <p:nvPr/>
          </p:nvSpPr>
          <p:spPr bwMode="auto">
            <a:xfrm rot="-10730670">
              <a:off x="1728" y="1104"/>
              <a:ext cx="192" cy="192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67" name="Text Box 20"/>
            <p:cNvSpPr txBox="1">
              <a:spLocks noChangeArrowheads="1"/>
            </p:cNvSpPr>
            <p:nvPr/>
          </p:nvSpPr>
          <p:spPr bwMode="auto">
            <a:xfrm>
              <a:off x="1248" y="1344"/>
              <a:ext cx="38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zh-CN" altLang="zh-CN" sz="2800" b="1" i="0">
                <a:solidFill>
                  <a:srgbClr val="FFFF00"/>
                </a:solidFill>
                <a:ea typeface="华文中宋" pitchFamily="2" charset="-122"/>
                <a:cs typeface="Times New Roman" pitchFamily="18" charset="0"/>
              </a:endParaRPr>
            </a:p>
          </p:txBody>
        </p:sp>
      </p:grpSp>
      <p:sp>
        <p:nvSpPr>
          <p:cNvPr id="71" name="Rectangle 21"/>
          <p:cNvSpPr>
            <a:spLocks noChangeArrowheads="1"/>
          </p:cNvSpPr>
          <p:nvPr/>
        </p:nvSpPr>
        <p:spPr bwMode="auto">
          <a:xfrm>
            <a:off x="5471795" y="1690370"/>
            <a:ext cx="27476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i="0" dirty="0">
                <a:solidFill>
                  <a:srgbClr val="000099"/>
                </a:solidFill>
                <a:ea typeface="华文中宋" pitchFamily="2" charset="-122"/>
                <a:cs typeface="Times New Roman" pitchFamily="18" charset="0"/>
                <a:sym typeface="Symbol" pitchFamily="18" charset="2"/>
              </a:rPr>
              <a:t>          </a:t>
            </a:r>
            <a:r>
              <a:rPr lang="en-US" altLang="zh-CN" sz="2800" b="1" i="0" dirty="0">
                <a:solidFill>
                  <a:srgbClr val="000099"/>
                </a:solidFill>
                <a:ea typeface="华文中宋" pitchFamily="2" charset="-122"/>
                <a:cs typeface="Times New Roman" pitchFamily="18" charset="0"/>
              </a:rPr>
              <a:t>0 </a:t>
            </a:r>
            <a:r>
              <a:rPr lang="en-US" altLang="zh-CN" sz="2400" b="1" i="0" dirty="0">
                <a:solidFill>
                  <a:srgbClr val="000099"/>
                </a:solidFill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2400" b="1" i="0" dirty="0" smtClean="0">
                <a:solidFill>
                  <a:srgbClr val="000099"/>
                </a:solidFill>
                <a:ea typeface="华文中宋" pitchFamily="2" charset="-122"/>
                <a:cs typeface="Times New Roman" pitchFamily="18" charset="0"/>
              </a:rPr>
              <a:t>  </a:t>
            </a:r>
            <a:r>
              <a:rPr lang="zh-CN" altLang="en-US" sz="2400" b="1" i="0" dirty="0">
                <a:solidFill>
                  <a:srgbClr val="000099"/>
                </a:solidFill>
                <a:ea typeface="华文中宋" pitchFamily="2" charset="-122"/>
                <a:cs typeface="Times New Roman" pitchFamily="18" charset="0"/>
              </a:rPr>
              <a:t>高阻</a:t>
            </a:r>
          </a:p>
        </p:txBody>
      </p:sp>
      <p:grpSp>
        <p:nvGrpSpPr>
          <p:cNvPr id="72" name="Group 22"/>
          <p:cNvGrpSpPr>
            <a:grpSpLocks/>
          </p:cNvGrpSpPr>
          <p:nvPr/>
        </p:nvGrpSpPr>
        <p:grpSpPr bwMode="auto">
          <a:xfrm>
            <a:off x="5437044" y="2274570"/>
            <a:ext cx="2710504" cy="1885950"/>
            <a:chOff x="3389" y="1782"/>
            <a:chExt cx="1417" cy="1188"/>
          </a:xfrm>
        </p:grpSpPr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3389" y="1782"/>
              <a:ext cx="141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i="0" dirty="0">
                  <a:ea typeface="华文中宋" pitchFamily="2" charset="-122"/>
                  <a:cs typeface="Times New Roman" pitchFamily="18" charset="0"/>
                </a:rPr>
                <a:t>0</a:t>
              </a:r>
              <a:r>
                <a:rPr lang="en-US" altLang="zh-CN" sz="2800" b="1" i="0" dirty="0">
                  <a:solidFill>
                    <a:srgbClr val="FF3399"/>
                  </a:solidFill>
                  <a:ea typeface="华文中宋" pitchFamily="2" charset="-122"/>
                  <a:cs typeface="Times New Roman" pitchFamily="18" charset="0"/>
                </a:rPr>
                <a:t>     </a:t>
              </a:r>
              <a:r>
                <a:rPr lang="en-US" altLang="zh-CN" sz="2800" b="1" i="0" dirty="0">
                  <a:ea typeface="华文中宋" pitchFamily="2" charset="-122"/>
                  <a:cs typeface="Times New Roman" pitchFamily="18" charset="0"/>
                </a:rPr>
                <a:t>0</a:t>
              </a:r>
              <a:r>
                <a:rPr lang="en-US" altLang="zh-CN" sz="2800" b="1" i="0" dirty="0">
                  <a:solidFill>
                    <a:srgbClr val="FF3399"/>
                  </a:solidFill>
                  <a:ea typeface="华文中宋" pitchFamily="2" charset="-122"/>
                  <a:cs typeface="Times New Roman" pitchFamily="18" charset="0"/>
                </a:rPr>
                <a:t>      </a:t>
              </a:r>
              <a:r>
                <a:rPr lang="en-US" altLang="zh-CN" sz="2800" b="1" i="0" dirty="0">
                  <a:solidFill>
                    <a:srgbClr val="FF0000"/>
                  </a:solidFill>
                  <a:ea typeface="华文中宋" pitchFamily="2" charset="-122"/>
                  <a:cs typeface="Times New Roman" pitchFamily="18" charset="0"/>
                </a:rPr>
                <a:t>1</a:t>
              </a:r>
              <a:r>
                <a:rPr lang="en-US" altLang="zh-CN" sz="2800" b="1" i="0" dirty="0">
                  <a:solidFill>
                    <a:srgbClr val="FF3399"/>
                  </a:solidFill>
                  <a:ea typeface="华文中宋" pitchFamily="2" charset="-122"/>
                  <a:cs typeface="Times New Roman" pitchFamily="18" charset="0"/>
                </a:rPr>
                <a:t>       </a:t>
              </a:r>
              <a:r>
                <a:rPr lang="en-US" altLang="zh-CN" sz="2800" b="1" i="0" dirty="0">
                  <a:solidFill>
                    <a:srgbClr val="FF0000"/>
                  </a:solidFill>
                  <a:ea typeface="华文中宋" pitchFamily="2" charset="-122"/>
                  <a:cs typeface="Times New Roman" pitchFamily="18" charset="0"/>
                </a:rPr>
                <a:t>1</a:t>
              </a:r>
              <a:r>
                <a:rPr lang="en-US" altLang="zh-CN" sz="2800" b="1" i="0" dirty="0">
                  <a:solidFill>
                    <a:srgbClr val="FF3399"/>
                  </a:solidFill>
                  <a:ea typeface="华文中宋" pitchFamily="2" charset="-122"/>
                  <a:cs typeface="Times New Roman" pitchFamily="18" charset="0"/>
                </a:rPr>
                <a:t>     </a:t>
              </a: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3392" y="2046"/>
              <a:ext cx="136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i="0" dirty="0">
                  <a:ea typeface="华文中宋" pitchFamily="2" charset="-122"/>
                  <a:cs typeface="Times New Roman" pitchFamily="18" charset="0"/>
                </a:rPr>
                <a:t>0</a:t>
              </a:r>
              <a:r>
                <a:rPr lang="en-US" altLang="zh-CN" sz="2800" b="1" i="0" dirty="0">
                  <a:solidFill>
                    <a:srgbClr val="FF3399"/>
                  </a:solidFill>
                  <a:ea typeface="华文中宋" pitchFamily="2" charset="-122"/>
                  <a:cs typeface="Times New Roman" pitchFamily="18" charset="0"/>
                </a:rPr>
                <a:t>     </a:t>
              </a:r>
              <a:r>
                <a:rPr lang="en-US" altLang="zh-CN" sz="2800" b="1" i="0" dirty="0">
                  <a:ea typeface="华文中宋" pitchFamily="2" charset="-122"/>
                  <a:cs typeface="Times New Roman" pitchFamily="18" charset="0"/>
                </a:rPr>
                <a:t>1</a:t>
              </a:r>
              <a:r>
                <a:rPr lang="en-US" altLang="zh-CN" sz="2800" b="1" i="0" dirty="0">
                  <a:solidFill>
                    <a:srgbClr val="FF3399"/>
                  </a:solidFill>
                  <a:ea typeface="华文中宋" pitchFamily="2" charset="-122"/>
                  <a:cs typeface="Times New Roman" pitchFamily="18" charset="0"/>
                </a:rPr>
                <a:t>      </a:t>
              </a:r>
              <a:r>
                <a:rPr lang="en-US" altLang="zh-CN" sz="2800" b="1" i="0" dirty="0">
                  <a:solidFill>
                    <a:srgbClr val="FF0000"/>
                  </a:solidFill>
                  <a:ea typeface="华文中宋" pitchFamily="2" charset="-122"/>
                  <a:cs typeface="Times New Roman" pitchFamily="18" charset="0"/>
                </a:rPr>
                <a:t>1       1</a:t>
              </a:r>
              <a:r>
                <a:rPr lang="en-US" altLang="zh-CN" sz="2800" b="1" i="0" dirty="0">
                  <a:solidFill>
                    <a:srgbClr val="FF3399"/>
                  </a:solidFill>
                  <a:ea typeface="华文中宋" pitchFamily="2" charset="-122"/>
                  <a:cs typeface="Times New Roman" pitchFamily="18" charset="0"/>
                </a:rPr>
                <a:t> </a:t>
              </a: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3392" y="2334"/>
              <a:ext cx="131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i="0">
                  <a:ea typeface="华文中宋" pitchFamily="2" charset="-122"/>
                  <a:cs typeface="Times New Roman" pitchFamily="18" charset="0"/>
                </a:rPr>
                <a:t>1</a:t>
              </a:r>
              <a:r>
                <a:rPr lang="en-US" altLang="zh-CN" sz="2800" b="1" i="0">
                  <a:solidFill>
                    <a:srgbClr val="FF3399"/>
                  </a:solidFill>
                  <a:ea typeface="华文中宋" pitchFamily="2" charset="-122"/>
                  <a:cs typeface="Times New Roman" pitchFamily="18" charset="0"/>
                </a:rPr>
                <a:t>     </a:t>
              </a:r>
              <a:r>
                <a:rPr lang="en-US" altLang="zh-CN" sz="2800" b="1" i="0">
                  <a:ea typeface="华文中宋" pitchFamily="2" charset="-122"/>
                  <a:cs typeface="Times New Roman" pitchFamily="18" charset="0"/>
                </a:rPr>
                <a:t>0</a:t>
              </a:r>
              <a:r>
                <a:rPr lang="en-US" altLang="zh-CN" sz="2800" b="1" i="0">
                  <a:solidFill>
                    <a:srgbClr val="FF3399"/>
                  </a:solidFill>
                  <a:ea typeface="华文中宋" pitchFamily="2" charset="-122"/>
                  <a:cs typeface="Times New Roman" pitchFamily="18" charset="0"/>
                </a:rPr>
                <a:t>      </a:t>
              </a:r>
              <a:r>
                <a:rPr lang="en-US" altLang="zh-CN" sz="2800" b="1" i="0">
                  <a:solidFill>
                    <a:srgbClr val="FF0000"/>
                  </a:solidFill>
                  <a:ea typeface="华文中宋" pitchFamily="2" charset="-122"/>
                  <a:cs typeface="Times New Roman" pitchFamily="18" charset="0"/>
                </a:rPr>
                <a:t>1       1</a:t>
              </a: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3392" y="2640"/>
              <a:ext cx="131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i="0">
                  <a:ea typeface="华文中宋" pitchFamily="2" charset="-122"/>
                  <a:cs typeface="Times New Roman" pitchFamily="18" charset="0"/>
                </a:rPr>
                <a:t>1</a:t>
              </a:r>
              <a:r>
                <a:rPr lang="en-US" altLang="zh-CN" sz="2800" b="1" i="0">
                  <a:solidFill>
                    <a:srgbClr val="FF3399"/>
                  </a:solidFill>
                  <a:ea typeface="华文中宋" pitchFamily="2" charset="-122"/>
                  <a:cs typeface="Times New Roman" pitchFamily="18" charset="0"/>
                </a:rPr>
                <a:t>     </a:t>
              </a:r>
              <a:r>
                <a:rPr lang="en-US" altLang="zh-CN" sz="2800" b="1" i="0">
                  <a:ea typeface="华文中宋" pitchFamily="2" charset="-122"/>
                  <a:cs typeface="Times New Roman" pitchFamily="18" charset="0"/>
                </a:rPr>
                <a:t>1</a:t>
              </a:r>
              <a:r>
                <a:rPr lang="en-US" altLang="zh-CN" sz="2800" b="1" i="0">
                  <a:solidFill>
                    <a:srgbClr val="FF3399"/>
                  </a:solidFill>
                  <a:ea typeface="华文中宋" pitchFamily="2" charset="-122"/>
                  <a:cs typeface="Times New Roman" pitchFamily="18" charset="0"/>
                </a:rPr>
                <a:t>      </a:t>
              </a:r>
              <a:r>
                <a:rPr lang="en-US" altLang="zh-CN" sz="2800" b="1" i="0">
                  <a:solidFill>
                    <a:srgbClr val="FF0000"/>
                  </a:solidFill>
                  <a:ea typeface="华文中宋" pitchFamily="2" charset="-122"/>
                  <a:cs typeface="Times New Roman" pitchFamily="18" charset="0"/>
                </a:rPr>
                <a:t>1       0</a:t>
              </a:r>
            </a:p>
          </p:txBody>
        </p:sp>
      </p:grpSp>
      <p:sp>
        <p:nvSpPr>
          <p:cNvPr id="77" name="Text Box 27"/>
          <p:cNvSpPr txBox="1">
            <a:spLocks noChangeArrowheads="1"/>
          </p:cNvSpPr>
          <p:nvPr/>
        </p:nvSpPr>
        <p:spPr bwMode="auto">
          <a:xfrm>
            <a:off x="5793423" y="4332288"/>
            <a:ext cx="21415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US" altLang="zh-CN" sz="24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  <a:sym typeface="Symbol" pitchFamily="18" charset="2"/>
              </a:rPr>
              <a:t></a:t>
            </a:r>
            <a:r>
              <a:rPr lang="zh-CN" altLang="en-US" sz="24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表示任意态</a:t>
            </a:r>
          </a:p>
        </p:txBody>
      </p:sp>
      <p:grpSp>
        <p:nvGrpSpPr>
          <p:cNvPr id="78" name="Group 29"/>
          <p:cNvGrpSpPr>
            <a:grpSpLocks/>
          </p:cNvGrpSpPr>
          <p:nvPr/>
        </p:nvGrpSpPr>
        <p:grpSpPr bwMode="auto">
          <a:xfrm>
            <a:off x="4608830" y="558483"/>
            <a:ext cx="3743325" cy="3659187"/>
            <a:chOff x="2784" y="720"/>
            <a:chExt cx="2358" cy="2305"/>
          </a:xfrm>
        </p:grpSpPr>
        <p:sp>
          <p:nvSpPr>
            <p:cNvPr id="79" name="Line 30"/>
            <p:cNvSpPr>
              <a:spLocks noChangeShapeType="1"/>
            </p:cNvSpPr>
            <p:nvPr/>
          </p:nvSpPr>
          <p:spPr bwMode="auto">
            <a:xfrm rot="5391598">
              <a:off x="4026" y="603"/>
              <a:ext cx="0" cy="16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80" name="Line 31"/>
            <p:cNvSpPr>
              <a:spLocks noChangeShapeType="1"/>
            </p:cNvSpPr>
            <p:nvPr/>
          </p:nvSpPr>
          <p:spPr bwMode="auto">
            <a:xfrm rot="5391598" flipV="1">
              <a:off x="4031" y="240"/>
              <a:ext cx="1" cy="163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grpSp>
          <p:nvGrpSpPr>
            <p:cNvPr id="81" name="Group 32"/>
            <p:cNvGrpSpPr>
              <a:grpSpLocks/>
            </p:cNvGrpSpPr>
            <p:nvPr/>
          </p:nvGrpSpPr>
          <p:grpSpPr bwMode="auto">
            <a:xfrm>
              <a:off x="2784" y="720"/>
              <a:ext cx="2358" cy="2305"/>
              <a:chOff x="2928" y="720"/>
              <a:chExt cx="2358" cy="2305"/>
            </a:xfrm>
          </p:grpSpPr>
          <p:sp>
            <p:nvSpPr>
              <p:cNvPr id="82" name="Text Box 33"/>
              <p:cNvSpPr txBox="1">
                <a:spLocks noChangeArrowheads="1"/>
              </p:cNvSpPr>
              <p:nvPr/>
            </p:nvSpPr>
            <p:spPr bwMode="auto">
              <a:xfrm>
                <a:off x="2928" y="720"/>
                <a:ext cx="2358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800" b="1" i="0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华文中宋" pitchFamily="2" charset="-122"/>
                    <a:cs typeface="Times New Roman" pitchFamily="18" charset="0"/>
                  </a:rPr>
                  <a:t>三态输出与非状态表</a:t>
                </a:r>
              </a:p>
            </p:txBody>
          </p:sp>
          <p:sp>
            <p:nvSpPr>
              <p:cNvPr id="83" name="Rectangle 34"/>
              <p:cNvSpPr>
                <a:spLocks noChangeArrowheads="1"/>
              </p:cNvSpPr>
              <p:nvPr/>
            </p:nvSpPr>
            <p:spPr bwMode="auto">
              <a:xfrm>
                <a:off x="3355" y="1066"/>
                <a:ext cx="25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800" b="1" dirty="0">
                    <a:ea typeface="华文中宋" pitchFamily="2" charset="-122"/>
                    <a:cs typeface="Times New Roman" pitchFamily="18" charset="0"/>
                  </a:rPr>
                  <a:t>A</a:t>
                </a:r>
              </a:p>
            </p:txBody>
          </p:sp>
          <p:sp>
            <p:nvSpPr>
              <p:cNvPr id="84" name="Rectangle 35"/>
              <p:cNvSpPr>
                <a:spLocks noChangeArrowheads="1"/>
              </p:cNvSpPr>
              <p:nvPr/>
            </p:nvSpPr>
            <p:spPr bwMode="auto">
              <a:xfrm>
                <a:off x="3787" y="1066"/>
                <a:ext cx="25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800" b="1" dirty="0">
                    <a:ea typeface="华文中宋" pitchFamily="2" charset="-122"/>
                    <a:cs typeface="Times New Roman" pitchFamily="18" charset="0"/>
                  </a:rPr>
                  <a:t>B</a:t>
                </a:r>
              </a:p>
            </p:txBody>
          </p:sp>
          <p:sp>
            <p:nvSpPr>
              <p:cNvPr id="85" name="Rectangle 36"/>
              <p:cNvSpPr>
                <a:spLocks noChangeArrowheads="1"/>
              </p:cNvSpPr>
              <p:nvPr/>
            </p:nvSpPr>
            <p:spPr bwMode="auto">
              <a:xfrm>
                <a:off x="4267" y="1066"/>
                <a:ext cx="25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800" b="1" dirty="0">
                    <a:ea typeface="华文中宋" pitchFamily="2" charset="-122"/>
                    <a:cs typeface="Times New Roman" pitchFamily="18" charset="0"/>
                  </a:rPr>
                  <a:t>E</a:t>
                </a:r>
              </a:p>
            </p:txBody>
          </p:sp>
          <p:sp>
            <p:nvSpPr>
              <p:cNvPr id="86" name="Rectangle 37"/>
              <p:cNvSpPr>
                <a:spLocks noChangeArrowheads="1"/>
              </p:cNvSpPr>
              <p:nvPr/>
            </p:nvSpPr>
            <p:spPr bwMode="auto">
              <a:xfrm>
                <a:off x="4656" y="1056"/>
                <a:ext cx="322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800" b="1" dirty="0">
                    <a:ea typeface="华文中宋" pitchFamily="2" charset="-122"/>
                    <a:cs typeface="Times New Roman" pitchFamily="18" charset="0"/>
                  </a:rPr>
                  <a:t>Y</a:t>
                </a:r>
              </a:p>
            </p:txBody>
          </p:sp>
          <p:sp>
            <p:nvSpPr>
              <p:cNvPr id="87" name="Line 38"/>
              <p:cNvSpPr>
                <a:spLocks noChangeShapeType="1"/>
              </p:cNvSpPr>
              <p:nvPr/>
            </p:nvSpPr>
            <p:spPr bwMode="auto">
              <a:xfrm rot="5391598" flipV="1">
                <a:off x="4128" y="2208"/>
                <a:ext cx="1" cy="163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8" name="Line 39"/>
              <p:cNvSpPr>
                <a:spLocks noChangeShapeType="1"/>
              </p:cNvSpPr>
              <p:nvPr/>
            </p:nvSpPr>
            <p:spPr bwMode="auto">
              <a:xfrm>
                <a:off x="3744" y="1056"/>
                <a:ext cx="0" cy="1968"/>
              </a:xfrm>
              <a:prstGeom prst="line">
                <a:avLst/>
              </a:prstGeom>
              <a:noFill/>
              <a:ln w="28575">
                <a:solidFill>
                  <a:srgbClr val="00001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9" name="Line 40"/>
              <p:cNvSpPr>
                <a:spLocks noChangeShapeType="1"/>
              </p:cNvSpPr>
              <p:nvPr/>
            </p:nvSpPr>
            <p:spPr bwMode="auto">
              <a:xfrm>
                <a:off x="4608" y="1056"/>
                <a:ext cx="0" cy="1968"/>
              </a:xfrm>
              <a:prstGeom prst="line">
                <a:avLst/>
              </a:prstGeom>
              <a:noFill/>
              <a:ln w="28575">
                <a:solidFill>
                  <a:srgbClr val="00001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90" name="Line 41"/>
              <p:cNvSpPr>
                <a:spLocks noChangeShapeType="1"/>
              </p:cNvSpPr>
              <p:nvPr/>
            </p:nvSpPr>
            <p:spPr bwMode="auto">
              <a:xfrm>
                <a:off x="4176" y="1056"/>
                <a:ext cx="0" cy="1968"/>
              </a:xfrm>
              <a:prstGeom prst="line">
                <a:avLst/>
              </a:prstGeom>
              <a:noFill/>
              <a:ln w="28575">
                <a:solidFill>
                  <a:srgbClr val="00001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</p:grpSp>
      </p:grpSp>
      <p:grpSp>
        <p:nvGrpSpPr>
          <p:cNvPr id="91" name="Group 42"/>
          <p:cNvGrpSpPr>
            <a:grpSpLocks/>
          </p:cNvGrpSpPr>
          <p:nvPr/>
        </p:nvGrpSpPr>
        <p:grpSpPr bwMode="auto">
          <a:xfrm>
            <a:off x="823278" y="3032127"/>
            <a:ext cx="3840163" cy="1727201"/>
            <a:chOff x="557" y="2256"/>
            <a:chExt cx="2419" cy="1088"/>
          </a:xfrm>
        </p:grpSpPr>
        <p:sp>
          <p:nvSpPr>
            <p:cNvPr id="92" name="Rectangle 43"/>
            <p:cNvSpPr>
              <a:spLocks noChangeArrowheads="1"/>
            </p:cNvSpPr>
            <p:nvPr/>
          </p:nvSpPr>
          <p:spPr bwMode="auto">
            <a:xfrm>
              <a:off x="1933" y="3066"/>
              <a:ext cx="90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800" b="1" i="0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中宋" pitchFamily="2" charset="-122"/>
                  <a:cs typeface="Times New Roman" pitchFamily="18" charset="0"/>
                </a:rPr>
                <a:t>输出高阻</a:t>
              </a:r>
            </a:p>
          </p:txBody>
        </p:sp>
        <p:sp>
          <p:nvSpPr>
            <p:cNvPr id="93" name="Line 44"/>
            <p:cNvSpPr>
              <a:spLocks noChangeShapeType="1"/>
            </p:cNvSpPr>
            <p:nvPr/>
          </p:nvSpPr>
          <p:spPr bwMode="auto">
            <a:xfrm>
              <a:off x="557" y="3000"/>
              <a:ext cx="2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graphicFrame>
          <p:nvGraphicFramePr>
            <p:cNvPr id="94" name="Object 2"/>
            <p:cNvGraphicFramePr>
              <a:graphicFrameLocks noChangeAspect="1"/>
            </p:cNvGraphicFramePr>
            <p:nvPr/>
          </p:nvGraphicFramePr>
          <p:xfrm>
            <a:off x="960" y="2720"/>
            <a:ext cx="576" cy="248"/>
          </p:xfrm>
          <a:graphic>
            <a:graphicData uri="http://schemas.openxmlformats.org/presentationml/2006/ole">
              <p:oleObj spid="_x0000_s8244" name="公式" r:id="rId4" imgW="380880" imgH="164880" progId="Equation.3">
                <p:embed/>
              </p:oleObj>
            </a:graphicData>
          </a:graphic>
        </p:graphicFrame>
        <p:graphicFrame>
          <p:nvGraphicFramePr>
            <p:cNvPr id="95" name="Object 3"/>
            <p:cNvGraphicFramePr>
              <a:graphicFrameLocks noChangeAspect="1"/>
            </p:cNvGraphicFramePr>
            <p:nvPr/>
          </p:nvGraphicFramePr>
          <p:xfrm>
            <a:off x="960" y="3040"/>
            <a:ext cx="672" cy="301"/>
          </p:xfrm>
          <a:graphic>
            <a:graphicData uri="http://schemas.openxmlformats.org/presentationml/2006/ole">
              <p:oleObj spid="_x0000_s8245" name="公式" r:id="rId5" imgW="393480" imgH="177480" progId="Equation.3">
                <p:embed/>
              </p:oleObj>
            </a:graphicData>
          </a:graphic>
        </p:graphicFrame>
        <p:graphicFrame>
          <p:nvGraphicFramePr>
            <p:cNvPr id="96" name="Object 4"/>
            <p:cNvGraphicFramePr>
              <a:graphicFrameLocks noChangeAspect="1"/>
            </p:cNvGraphicFramePr>
            <p:nvPr/>
          </p:nvGraphicFramePr>
          <p:xfrm>
            <a:off x="1930" y="2637"/>
            <a:ext cx="854" cy="323"/>
          </p:xfrm>
          <a:graphic>
            <a:graphicData uri="http://schemas.openxmlformats.org/presentationml/2006/ole">
              <p:oleObj spid="_x0000_s8246" name="Equation" r:id="rId6" imgW="533160" imgH="203040" progId="Equation.3">
                <p:embed/>
              </p:oleObj>
            </a:graphicData>
          </a:graphic>
        </p:graphicFrame>
        <p:sp>
          <p:nvSpPr>
            <p:cNvPr id="97" name="Text Box 48"/>
            <p:cNvSpPr txBox="1">
              <a:spLocks noChangeArrowheads="1"/>
            </p:cNvSpPr>
            <p:nvPr/>
          </p:nvSpPr>
          <p:spPr bwMode="auto">
            <a:xfrm>
              <a:off x="1392" y="2256"/>
              <a:ext cx="864" cy="32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zh-CN" altLang="en-US" sz="2800" b="1" i="0" dirty="0">
                  <a:ea typeface="华文中宋" pitchFamily="2" charset="-122"/>
                  <a:cs typeface="Times New Roman" pitchFamily="18" charset="0"/>
                </a:rPr>
                <a:t>功能表</a:t>
              </a:r>
              <a:endParaRPr lang="zh-CN" altLang="en-US" sz="2800" b="1" i="0" dirty="0">
                <a:solidFill>
                  <a:schemeClr val="bg1"/>
                </a:solidFill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98" name="Line 49"/>
            <p:cNvSpPr>
              <a:spLocks noChangeShapeType="1"/>
            </p:cNvSpPr>
            <p:nvPr/>
          </p:nvSpPr>
          <p:spPr bwMode="auto">
            <a:xfrm>
              <a:off x="576" y="2616"/>
              <a:ext cx="2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99" name="Line 50"/>
            <p:cNvSpPr>
              <a:spLocks noChangeShapeType="1"/>
            </p:cNvSpPr>
            <p:nvPr/>
          </p:nvSpPr>
          <p:spPr bwMode="auto">
            <a:xfrm rot="16200000">
              <a:off x="1413" y="2981"/>
              <a:ext cx="72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</p:grpSp>
      <p:pic>
        <p:nvPicPr>
          <p:cNvPr id="100" name="Picture 8" descr="ph7"/>
          <p:cNvPicPr>
            <a:picLocks noChangeAspect="1" noChangeArrowheads="1" noCrop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9865" y="0"/>
            <a:ext cx="7556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" name="Rectangle 21"/>
          <p:cNvSpPr>
            <a:spLocks noChangeArrowheads="1"/>
          </p:cNvSpPr>
          <p:nvPr/>
        </p:nvSpPr>
        <p:spPr bwMode="auto">
          <a:xfrm>
            <a:off x="896303" y="230823"/>
            <a:ext cx="25558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algn="l">
              <a:spcBef>
                <a:spcPct val="20000"/>
              </a:spcBef>
              <a:defRPr/>
            </a:pPr>
            <a:r>
              <a:rPr lang="en-US" altLang="zh-CN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2). </a:t>
            </a:r>
            <a:r>
              <a:rPr lang="zh-CN" altLang="en-US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图形符号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utoUpdateAnimBg="0"/>
      <p:bldP spid="77" grpId="0" autoUpdateAnimBg="0"/>
      <p:bldP spid="101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5"/>
          <p:cNvSpPr txBox="1">
            <a:spLocks noChangeArrowheads="1"/>
          </p:cNvSpPr>
          <p:nvPr/>
        </p:nvSpPr>
        <p:spPr bwMode="auto">
          <a:xfrm>
            <a:off x="580697" y="1491593"/>
            <a:ext cx="3605223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可实现用</a:t>
            </a:r>
            <a:r>
              <a:rPr lang="zh-CN" altLang="en-US" sz="28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一条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总线分时传送几个不同的数据或控制信号。</a:t>
            </a:r>
          </a:p>
        </p:txBody>
      </p:sp>
      <p:grpSp>
        <p:nvGrpSpPr>
          <p:cNvPr id="75" name="Group 6"/>
          <p:cNvGrpSpPr>
            <a:grpSpLocks/>
          </p:cNvGrpSpPr>
          <p:nvPr/>
        </p:nvGrpSpPr>
        <p:grpSpPr bwMode="auto">
          <a:xfrm>
            <a:off x="4498077" y="1528721"/>
            <a:ext cx="762000" cy="3357563"/>
            <a:chOff x="1344" y="1776"/>
            <a:chExt cx="480" cy="2115"/>
          </a:xfrm>
        </p:grpSpPr>
        <p:sp>
          <p:nvSpPr>
            <p:cNvPr id="76" name="Text Box 7"/>
            <p:cNvSpPr txBox="1">
              <a:spLocks noChangeArrowheads="1"/>
            </p:cNvSpPr>
            <p:nvPr/>
          </p:nvSpPr>
          <p:spPr bwMode="auto">
            <a:xfrm>
              <a:off x="1344" y="1776"/>
              <a:ext cx="48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altLang="zh-CN" sz="2400" b="1" i="0" dirty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“1”</a:t>
              </a:r>
              <a:endParaRPr lang="en-US" altLang="zh-CN" sz="2400" b="1" i="0" dirty="0">
                <a:solidFill>
                  <a:schemeClr val="bg1"/>
                </a:solidFill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77" name="Rectangle 8"/>
            <p:cNvSpPr>
              <a:spLocks noChangeArrowheads="1"/>
            </p:cNvSpPr>
            <p:nvPr/>
          </p:nvSpPr>
          <p:spPr bwMode="auto">
            <a:xfrm>
              <a:off x="1344" y="2688"/>
              <a:ext cx="385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altLang="zh-CN" sz="2400" b="1" i="0">
                  <a:solidFill>
                    <a:schemeClr val="tx2"/>
                  </a:solidFill>
                  <a:ea typeface="华文中宋" pitchFamily="2" charset="-122"/>
                  <a:cs typeface="Times New Roman" pitchFamily="18" charset="0"/>
                </a:rPr>
                <a:t>“0”</a:t>
              </a:r>
            </a:p>
          </p:txBody>
        </p:sp>
        <p:sp>
          <p:nvSpPr>
            <p:cNvPr id="78" name="Rectangle 9"/>
            <p:cNvSpPr>
              <a:spLocks noChangeArrowheads="1"/>
            </p:cNvSpPr>
            <p:nvPr/>
          </p:nvSpPr>
          <p:spPr bwMode="auto">
            <a:xfrm>
              <a:off x="1344" y="3600"/>
              <a:ext cx="385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altLang="zh-CN" sz="2400" b="1" i="0">
                  <a:solidFill>
                    <a:schemeClr val="tx2"/>
                  </a:solidFill>
                  <a:ea typeface="华文中宋" pitchFamily="2" charset="-122"/>
                  <a:cs typeface="Times New Roman" pitchFamily="18" charset="0"/>
                </a:rPr>
                <a:t>“0”</a:t>
              </a:r>
            </a:p>
          </p:txBody>
        </p:sp>
      </p:grpSp>
      <p:grpSp>
        <p:nvGrpSpPr>
          <p:cNvPr id="80" name="Group 11"/>
          <p:cNvGrpSpPr>
            <a:grpSpLocks/>
          </p:cNvGrpSpPr>
          <p:nvPr/>
        </p:nvGrpSpPr>
        <p:grpSpPr bwMode="auto">
          <a:xfrm>
            <a:off x="3299515" y="334921"/>
            <a:ext cx="5465763" cy="4500563"/>
            <a:chOff x="589" y="1056"/>
            <a:chExt cx="3443" cy="2835"/>
          </a:xfrm>
        </p:grpSpPr>
        <p:sp>
          <p:nvSpPr>
            <p:cNvPr id="81" name="Text Box 12"/>
            <p:cNvSpPr txBox="1">
              <a:spLocks noChangeArrowheads="1"/>
            </p:cNvSpPr>
            <p:nvPr/>
          </p:nvSpPr>
          <p:spPr bwMode="auto">
            <a:xfrm>
              <a:off x="589" y="1194"/>
              <a:ext cx="115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zh-CN" altLang="en-US" sz="2800" b="1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华文中宋" pitchFamily="2" charset="-122"/>
                  <a:cs typeface="Times New Roman" pitchFamily="18" charset="0"/>
                </a:rPr>
                <a:t>如图所示：</a:t>
              </a:r>
            </a:p>
          </p:txBody>
        </p:sp>
        <p:grpSp>
          <p:nvGrpSpPr>
            <p:cNvPr id="82" name="Group 13"/>
            <p:cNvGrpSpPr>
              <a:grpSpLocks/>
            </p:cNvGrpSpPr>
            <p:nvPr/>
          </p:nvGrpSpPr>
          <p:grpSpPr bwMode="auto">
            <a:xfrm>
              <a:off x="1824" y="1056"/>
              <a:ext cx="2208" cy="2835"/>
              <a:chOff x="1824" y="1056"/>
              <a:chExt cx="2208" cy="2835"/>
            </a:xfrm>
          </p:grpSpPr>
          <p:sp>
            <p:nvSpPr>
              <p:cNvPr id="83" name="Line 14"/>
              <p:cNvSpPr>
                <a:spLocks noChangeShapeType="1"/>
              </p:cNvSpPr>
              <p:nvPr/>
            </p:nvSpPr>
            <p:spPr bwMode="auto">
              <a:xfrm>
                <a:off x="3696" y="1152"/>
                <a:ext cx="0" cy="26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4" name="Oval 15"/>
              <p:cNvSpPr>
                <a:spLocks noChangeArrowheads="1"/>
              </p:cNvSpPr>
              <p:nvPr/>
            </p:nvSpPr>
            <p:spPr bwMode="auto">
              <a:xfrm>
                <a:off x="3648" y="1056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5" name="Text Box 16"/>
              <p:cNvSpPr txBox="1">
                <a:spLocks noChangeArrowheads="1"/>
              </p:cNvSpPr>
              <p:nvPr/>
            </p:nvSpPr>
            <p:spPr bwMode="auto">
              <a:xfrm>
                <a:off x="3696" y="1872"/>
                <a:ext cx="336" cy="5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  <a:defRPr/>
                </a:pPr>
                <a:r>
                  <a:rPr lang="zh-CN" altLang="en-US" sz="2800" b="1" i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华文中宋" pitchFamily="2" charset="-122"/>
                    <a:cs typeface="Times New Roman" pitchFamily="18" charset="0"/>
                  </a:rPr>
                  <a:t>总线</a:t>
                </a:r>
              </a:p>
            </p:txBody>
          </p:sp>
          <p:grpSp>
            <p:nvGrpSpPr>
              <p:cNvPr id="86" name="Group 17"/>
              <p:cNvGrpSpPr>
                <a:grpSpLocks/>
              </p:cNvGrpSpPr>
              <p:nvPr/>
            </p:nvGrpSpPr>
            <p:grpSpPr bwMode="auto">
              <a:xfrm>
                <a:off x="1824" y="1200"/>
                <a:ext cx="1872" cy="867"/>
                <a:chOff x="1824" y="1200"/>
                <a:chExt cx="1872" cy="867"/>
              </a:xfrm>
            </p:grpSpPr>
            <p:grpSp>
              <p:nvGrpSpPr>
                <p:cNvPr id="121" name="Group 18"/>
                <p:cNvGrpSpPr>
                  <a:grpSpLocks/>
                </p:cNvGrpSpPr>
                <p:nvPr/>
              </p:nvGrpSpPr>
              <p:grpSpPr bwMode="auto">
                <a:xfrm>
                  <a:off x="2160" y="1248"/>
                  <a:ext cx="1536" cy="816"/>
                  <a:chOff x="2160" y="1248"/>
                  <a:chExt cx="1536" cy="816"/>
                </a:xfrm>
              </p:grpSpPr>
              <p:sp>
                <p:nvSpPr>
                  <p:cNvPr id="127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640" y="1248"/>
                    <a:ext cx="576" cy="816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  <p:grpSp>
                <p:nvGrpSpPr>
                  <p:cNvPr id="128" name="Group 20"/>
                  <p:cNvGrpSpPr>
                    <a:grpSpLocks/>
                  </p:cNvGrpSpPr>
                  <p:nvPr/>
                </p:nvGrpSpPr>
                <p:grpSpPr bwMode="auto">
                  <a:xfrm>
                    <a:off x="2256" y="1392"/>
                    <a:ext cx="384" cy="576"/>
                    <a:chOff x="3360" y="1056"/>
                    <a:chExt cx="384" cy="576"/>
                  </a:xfrm>
                </p:grpSpPr>
                <p:sp>
                  <p:nvSpPr>
                    <p:cNvPr id="134" name="Line 2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60" y="1056"/>
                      <a:ext cx="384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 sz="2800" i="0">
                        <a:ea typeface="华文中宋" pitchFamily="2" charset="-122"/>
                        <a:cs typeface="Times New Roman" pitchFamily="18" charset="0"/>
                      </a:endParaRPr>
                    </a:p>
                  </p:txBody>
                </p:sp>
                <p:sp>
                  <p:nvSpPr>
                    <p:cNvPr id="135" name="Line 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60" y="1344"/>
                      <a:ext cx="384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 sz="2800" i="0">
                        <a:ea typeface="华文中宋" pitchFamily="2" charset="-122"/>
                        <a:cs typeface="Times New Roman" pitchFamily="18" charset="0"/>
                      </a:endParaRPr>
                    </a:p>
                  </p:txBody>
                </p:sp>
                <p:sp>
                  <p:nvSpPr>
                    <p:cNvPr id="136" name="Line 2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60" y="1632"/>
                      <a:ext cx="384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 sz="2800" i="0">
                        <a:ea typeface="华文中宋" pitchFamily="2" charset="-122"/>
                        <a:cs typeface="Times New Roman" pitchFamily="18" charset="0"/>
                      </a:endParaRPr>
                    </a:p>
                  </p:txBody>
                </p:sp>
              </p:grpSp>
              <p:sp>
                <p:nvSpPr>
                  <p:cNvPr id="129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1344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30" name="Oval 25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1632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31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1920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32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3216" y="1632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33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3312" y="1680"/>
                    <a:ext cx="384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122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2688" y="1248"/>
                  <a:ext cx="288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l">
                    <a:spcBef>
                      <a:spcPct val="50000"/>
                    </a:spcBef>
                    <a:defRPr/>
                  </a:pPr>
                  <a:r>
                    <a:rPr lang="en-US" altLang="zh-CN" sz="2800" b="1" i="0" dirty="0">
                      <a:solidFill>
                        <a:schemeClr val="accent2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华文中宋" pitchFamily="2" charset="-122"/>
                      <a:cs typeface="Times New Roman" pitchFamily="18" charset="0"/>
                    </a:rPr>
                    <a:t>&amp;</a:t>
                  </a:r>
                  <a:endParaRPr lang="en-US" altLang="zh-CN" sz="2800" b="1" i="0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123" name="AutoShape 30"/>
                <p:cNvSpPr>
                  <a:spLocks noChangeArrowheads="1"/>
                </p:cNvSpPr>
                <p:nvPr/>
              </p:nvSpPr>
              <p:spPr bwMode="auto">
                <a:xfrm rot="-10730670">
                  <a:off x="3024" y="1632"/>
                  <a:ext cx="144" cy="144"/>
                </a:xfrm>
                <a:prstGeom prst="triangle">
                  <a:avLst>
                    <a:gd name="adj" fmla="val 50000"/>
                  </a:avLst>
                </a:prstGeom>
                <a:noFill/>
                <a:ln w="3810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sz="2800" i="0"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124" name="Rectangle 31"/>
                <p:cNvSpPr>
                  <a:spLocks noChangeArrowheads="1"/>
                </p:cNvSpPr>
                <p:nvPr/>
              </p:nvSpPr>
              <p:spPr bwMode="auto">
                <a:xfrm>
                  <a:off x="1824" y="1200"/>
                  <a:ext cx="299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>
                    <a:spcBef>
                      <a:spcPct val="50000"/>
                    </a:spcBef>
                    <a:defRPr/>
                  </a:pPr>
                  <a:r>
                    <a:rPr lang="en-US" altLang="zh-CN" sz="2400" b="1" dirty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华文中宋" pitchFamily="2" charset="-122"/>
                      <a:cs typeface="Times New Roman" pitchFamily="18" charset="0"/>
                    </a:rPr>
                    <a:t>A</a:t>
                  </a:r>
                  <a:r>
                    <a:rPr lang="en-US" altLang="zh-CN" sz="2400" b="1" i="0" baseline="-25000" dirty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华文中宋" pitchFamily="2" charset="-122"/>
                      <a:cs typeface="Times New Roman" pitchFamily="18" charset="0"/>
                    </a:rPr>
                    <a:t>1</a:t>
                  </a:r>
                  <a:endParaRPr lang="en-US" altLang="zh-CN" sz="2400" b="1" i="0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125" name="Rectangle 32"/>
                <p:cNvSpPr>
                  <a:spLocks noChangeArrowheads="1"/>
                </p:cNvSpPr>
                <p:nvPr/>
              </p:nvSpPr>
              <p:spPr bwMode="auto">
                <a:xfrm>
                  <a:off x="1824" y="1488"/>
                  <a:ext cx="299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>
                    <a:spcBef>
                      <a:spcPct val="50000"/>
                    </a:spcBef>
                    <a:defRPr/>
                  </a:pPr>
                  <a:r>
                    <a:rPr lang="en-US" altLang="zh-CN" sz="2400" b="1" dirty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华文中宋" pitchFamily="2" charset="-122"/>
                      <a:cs typeface="Times New Roman" pitchFamily="18" charset="0"/>
                    </a:rPr>
                    <a:t>B</a:t>
                  </a:r>
                  <a:r>
                    <a:rPr lang="en-US" altLang="zh-CN" sz="2400" b="1" i="0" baseline="-25000" dirty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华文中宋" pitchFamily="2" charset="-122"/>
                      <a:cs typeface="Times New Roman" pitchFamily="18" charset="0"/>
                    </a:rPr>
                    <a:t>1</a:t>
                  </a:r>
                </a:p>
              </p:txBody>
            </p:sp>
            <p:sp>
              <p:nvSpPr>
                <p:cNvPr id="126" name="Rectangle 33"/>
                <p:cNvSpPr>
                  <a:spLocks noChangeArrowheads="1"/>
                </p:cNvSpPr>
                <p:nvPr/>
              </p:nvSpPr>
              <p:spPr bwMode="auto">
                <a:xfrm>
                  <a:off x="1824" y="1776"/>
                  <a:ext cx="299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>
                    <a:spcBef>
                      <a:spcPct val="50000"/>
                    </a:spcBef>
                    <a:defRPr/>
                  </a:pPr>
                  <a:r>
                    <a:rPr lang="en-US" altLang="zh-CN" sz="2400" b="1" dirty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华文中宋" pitchFamily="2" charset="-122"/>
                      <a:cs typeface="Times New Roman" pitchFamily="18" charset="0"/>
                    </a:rPr>
                    <a:t>E</a:t>
                  </a:r>
                  <a:r>
                    <a:rPr lang="en-US" altLang="zh-CN" sz="2400" b="1" i="0" baseline="-25000" dirty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华文中宋" pitchFamily="2" charset="-122"/>
                      <a:cs typeface="Times New Roman" pitchFamily="18" charset="0"/>
                    </a:rPr>
                    <a:t>1</a:t>
                  </a:r>
                </a:p>
              </p:txBody>
            </p:sp>
          </p:grpSp>
          <p:grpSp>
            <p:nvGrpSpPr>
              <p:cNvPr id="87" name="Group 34"/>
              <p:cNvGrpSpPr>
                <a:grpSpLocks/>
              </p:cNvGrpSpPr>
              <p:nvPr/>
            </p:nvGrpSpPr>
            <p:grpSpPr bwMode="auto">
              <a:xfrm>
                <a:off x="1824" y="2112"/>
                <a:ext cx="1872" cy="867"/>
                <a:chOff x="1824" y="1200"/>
                <a:chExt cx="1872" cy="867"/>
              </a:xfrm>
            </p:grpSpPr>
            <p:grpSp>
              <p:nvGrpSpPr>
                <p:cNvPr id="105" name="Group 35"/>
                <p:cNvGrpSpPr>
                  <a:grpSpLocks/>
                </p:cNvGrpSpPr>
                <p:nvPr/>
              </p:nvGrpSpPr>
              <p:grpSpPr bwMode="auto">
                <a:xfrm>
                  <a:off x="2160" y="1248"/>
                  <a:ext cx="1536" cy="816"/>
                  <a:chOff x="2160" y="1248"/>
                  <a:chExt cx="1536" cy="816"/>
                </a:xfrm>
              </p:grpSpPr>
              <p:sp>
                <p:nvSpPr>
                  <p:cNvPr id="111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640" y="1248"/>
                    <a:ext cx="576" cy="816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  <p:grpSp>
                <p:nvGrpSpPr>
                  <p:cNvPr id="112" name="Group 37"/>
                  <p:cNvGrpSpPr>
                    <a:grpSpLocks/>
                  </p:cNvGrpSpPr>
                  <p:nvPr/>
                </p:nvGrpSpPr>
                <p:grpSpPr bwMode="auto">
                  <a:xfrm>
                    <a:off x="2256" y="1392"/>
                    <a:ext cx="384" cy="576"/>
                    <a:chOff x="3360" y="1056"/>
                    <a:chExt cx="384" cy="576"/>
                  </a:xfrm>
                </p:grpSpPr>
                <p:sp>
                  <p:nvSpPr>
                    <p:cNvPr id="118" name="Line 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60" y="1056"/>
                      <a:ext cx="384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 sz="2800" i="0">
                        <a:ea typeface="华文中宋" pitchFamily="2" charset="-122"/>
                        <a:cs typeface="Times New Roman" pitchFamily="18" charset="0"/>
                      </a:endParaRPr>
                    </a:p>
                  </p:txBody>
                </p:sp>
                <p:sp>
                  <p:nvSpPr>
                    <p:cNvPr id="119" name="Line 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60" y="1344"/>
                      <a:ext cx="384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 sz="2800" i="0">
                        <a:ea typeface="华文中宋" pitchFamily="2" charset="-122"/>
                        <a:cs typeface="Times New Roman" pitchFamily="18" charset="0"/>
                      </a:endParaRPr>
                    </a:p>
                  </p:txBody>
                </p:sp>
                <p:sp>
                  <p:nvSpPr>
                    <p:cNvPr id="120" name="Line 4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60" y="1632"/>
                      <a:ext cx="384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 sz="2800" i="0">
                        <a:ea typeface="华文中宋" pitchFamily="2" charset="-122"/>
                        <a:cs typeface="Times New Roman" pitchFamily="18" charset="0"/>
                      </a:endParaRPr>
                    </a:p>
                  </p:txBody>
                </p:sp>
              </p:grpSp>
              <p:sp>
                <p:nvSpPr>
                  <p:cNvPr id="113" name="Oval 41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1344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14" name="Oval 42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1632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15" name="Oval 43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1920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16" name="Oval 44"/>
                  <p:cNvSpPr>
                    <a:spLocks noChangeArrowheads="1"/>
                  </p:cNvSpPr>
                  <p:nvPr/>
                </p:nvSpPr>
                <p:spPr bwMode="auto">
                  <a:xfrm>
                    <a:off x="3216" y="1632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17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3312" y="1680"/>
                    <a:ext cx="384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106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2688" y="1248"/>
                  <a:ext cx="288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l">
                    <a:spcBef>
                      <a:spcPct val="50000"/>
                    </a:spcBef>
                    <a:defRPr/>
                  </a:pPr>
                  <a:r>
                    <a:rPr lang="en-US" altLang="zh-CN" sz="2800" b="1" i="0">
                      <a:solidFill>
                        <a:schemeClr val="accent2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华文中宋" pitchFamily="2" charset="-122"/>
                      <a:cs typeface="Times New Roman" pitchFamily="18" charset="0"/>
                    </a:rPr>
                    <a:t>&amp;</a:t>
                  </a:r>
                  <a:endParaRPr lang="en-US" altLang="zh-CN" sz="2800" b="1" i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107" name="AutoShape 47"/>
                <p:cNvSpPr>
                  <a:spLocks noChangeArrowheads="1"/>
                </p:cNvSpPr>
                <p:nvPr/>
              </p:nvSpPr>
              <p:spPr bwMode="auto">
                <a:xfrm rot="-10730670">
                  <a:off x="3024" y="1632"/>
                  <a:ext cx="144" cy="144"/>
                </a:xfrm>
                <a:prstGeom prst="triangle">
                  <a:avLst>
                    <a:gd name="adj" fmla="val 50000"/>
                  </a:avLst>
                </a:prstGeom>
                <a:noFill/>
                <a:ln w="3810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sz="2800" i="0"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108" name="Rectangle 48"/>
                <p:cNvSpPr>
                  <a:spLocks noChangeArrowheads="1"/>
                </p:cNvSpPr>
                <p:nvPr/>
              </p:nvSpPr>
              <p:spPr bwMode="auto">
                <a:xfrm>
                  <a:off x="1824" y="1200"/>
                  <a:ext cx="299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>
                    <a:spcBef>
                      <a:spcPct val="50000"/>
                    </a:spcBef>
                    <a:defRPr/>
                  </a:pPr>
                  <a:r>
                    <a:rPr lang="en-US" altLang="zh-CN" sz="2400" b="1" dirty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华文中宋" pitchFamily="2" charset="-122"/>
                      <a:cs typeface="Times New Roman" pitchFamily="18" charset="0"/>
                    </a:rPr>
                    <a:t>A</a:t>
                  </a:r>
                  <a:r>
                    <a:rPr lang="en-US" altLang="zh-CN" sz="2400" b="1" i="0" baseline="-25000" dirty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华文中宋" pitchFamily="2" charset="-122"/>
                      <a:cs typeface="Times New Roman" pitchFamily="18" charset="0"/>
                    </a:rPr>
                    <a:t>2</a:t>
                  </a:r>
                  <a:endParaRPr lang="en-US" altLang="zh-CN" sz="2400" b="1" i="0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109" name="Rectangle 49"/>
                <p:cNvSpPr>
                  <a:spLocks noChangeArrowheads="1"/>
                </p:cNvSpPr>
                <p:nvPr/>
              </p:nvSpPr>
              <p:spPr bwMode="auto">
                <a:xfrm>
                  <a:off x="1824" y="1488"/>
                  <a:ext cx="299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>
                    <a:spcBef>
                      <a:spcPct val="50000"/>
                    </a:spcBef>
                    <a:defRPr/>
                  </a:pPr>
                  <a:r>
                    <a:rPr lang="en-US" altLang="zh-CN" sz="2400" b="1" dirty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华文中宋" pitchFamily="2" charset="-122"/>
                      <a:cs typeface="Times New Roman" pitchFamily="18" charset="0"/>
                    </a:rPr>
                    <a:t>B</a:t>
                  </a:r>
                  <a:r>
                    <a:rPr lang="en-US" altLang="zh-CN" sz="2400" b="1" i="0" baseline="-25000" dirty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华文中宋" pitchFamily="2" charset="-122"/>
                      <a:cs typeface="Times New Roman" pitchFamily="18" charset="0"/>
                    </a:rPr>
                    <a:t>2</a:t>
                  </a:r>
                </a:p>
              </p:txBody>
            </p:sp>
            <p:sp>
              <p:nvSpPr>
                <p:cNvPr id="110" name="Rectangle 50"/>
                <p:cNvSpPr>
                  <a:spLocks noChangeArrowheads="1"/>
                </p:cNvSpPr>
                <p:nvPr/>
              </p:nvSpPr>
              <p:spPr bwMode="auto">
                <a:xfrm>
                  <a:off x="1824" y="1776"/>
                  <a:ext cx="299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>
                    <a:spcBef>
                      <a:spcPct val="50000"/>
                    </a:spcBef>
                    <a:defRPr/>
                  </a:pPr>
                  <a:r>
                    <a:rPr lang="en-US" altLang="zh-CN" sz="2400" b="1" dirty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华文中宋" pitchFamily="2" charset="-122"/>
                      <a:cs typeface="Times New Roman" pitchFamily="18" charset="0"/>
                    </a:rPr>
                    <a:t>E</a:t>
                  </a:r>
                  <a:r>
                    <a:rPr lang="en-US" altLang="zh-CN" sz="2400" b="1" i="0" baseline="-25000" dirty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华文中宋" pitchFamily="2" charset="-122"/>
                      <a:cs typeface="Times New Roman" pitchFamily="18" charset="0"/>
                    </a:rPr>
                    <a:t>2</a:t>
                  </a:r>
                </a:p>
              </p:txBody>
            </p:sp>
          </p:grpSp>
          <p:grpSp>
            <p:nvGrpSpPr>
              <p:cNvPr id="88" name="Group 51"/>
              <p:cNvGrpSpPr>
                <a:grpSpLocks/>
              </p:cNvGrpSpPr>
              <p:nvPr/>
            </p:nvGrpSpPr>
            <p:grpSpPr bwMode="auto">
              <a:xfrm>
                <a:off x="1824" y="3024"/>
                <a:ext cx="1872" cy="867"/>
                <a:chOff x="1824" y="1200"/>
                <a:chExt cx="1872" cy="867"/>
              </a:xfrm>
            </p:grpSpPr>
            <p:grpSp>
              <p:nvGrpSpPr>
                <p:cNvPr id="89" name="Group 52"/>
                <p:cNvGrpSpPr>
                  <a:grpSpLocks/>
                </p:cNvGrpSpPr>
                <p:nvPr/>
              </p:nvGrpSpPr>
              <p:grpSpPr bwMode="auto">
                <a:xfrm>
                  <a:off x="2160" y="1248"/>
                  <a:ext cx="1536" cy="816"/>
                  <a:chOff x="2160" y="1248"/>
                  <a:chExt cx="1536" cy="816"/>
                </a:xfrm>
              </p:grpSpPr>
              <p:sp>
                <p:nvSpPr>
                  <p:cNvPr id="95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2640" y="1248"/>
                    <a:ext cx="576" cy="816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  <p:grpSp>
                <p:nvGrpSpPr>
                  <p:cNvPr id="96" name="Group 54"/>
                  <p:cNvGrpSpPr>
                    <a:grpSpLocks/>
                  </p:cNvGrpSpPr>
                  <p:nvPr/>
                </p:nvGrpSpPr>
                <p:grpSpPr bwMode="auto">
                  <a:xfrm>
                    <a:off x="2256" y="1392"/>
                    <a:ext cx="384" cy="576"/>
                    <a:chOff x="3360" y="1056"/>
                    <a:chExt cx="384" cy="576"/>
                  </a:xfrm>
                </p:grpSpPr>
                <p:sp>
                  <p:nvSpPr>
                    <p:cNvPr id="102" name="Line 5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60" y="1056"/>
                      <a:ext cx="384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 sz="2800" i="0">
                        <a:ea typeface="华文中宋" pitchFamily="2" charset="-122"/>
                        <a:cs typeface="Times New Roman" pitchFamily="18" charset="0"/>
                      </a:endParaRPr>
                    </a:p>
                  </p:txBody>
                </p:sp>
                <p:sp>
                  <p:nvSpPr>
                    <p:cNvPr id="103" name="Line 5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60" y="1344"/>
                      <a:ext cx="384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 sz="2800" i="0">
                        <a:ea typeface="华文中宋" pitchFamily="2" charset="-122"/>
                        <a:cs typeface="Times New Roman" pitchFamily="18" charset="0"/>
                      </a:endParaRPr>
                    </a:p>
                  </p:txBody>
                </p:sp>
                <p:sp>
                  <p:nvSpPr>
                    <p:cNvPr id="104" name="Line 5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60" y="1632"/>
                      <a:ext cx="384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 sz="2800" i="0">
                        <a:ea typeface="华文中宋" pitchFamily="2" charset="-122"/>
                        <a:cs typeface="Times New Roman" pitchFamily="18" charset="0"/>
                      </a:endParaRPr>
                    </a:p>
                  </p:txBody>
                </p:sp>
              </p:grpSp>
              <p:sp>
                <p:nvSpPr>
                  <p:cNvPr id="97" name="Oval 58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1344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98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1632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99" name="Oval 60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1920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00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3216" y="1632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01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3312" y="1680"/>
                    <a:ext cx="384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sz="2800" i="0">
                      <a:ea typeface="华文中宋" pitchFamily="2" charset="-122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90" name="Text Box 63"/>
                <p:cNvSpPr txBox="1">
                  <a:spLocks noChangeArrowheads="1"/>
                </p:cNvSpPr>
                <p:nvPr/>
              </p:nvSpPr>
              <p:spPr bwMode="auto">
                <a:xfrm>
                  <a:off x="2688" y="1248"/>
                  <a:ext cx="288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l">
                    <a:spcBef>
                      <a:spcPct val="50000"/>
                    </a:spcBef>
                    <a:defRPr/>
                  </a:pPr>
                  <a:r>
                    <a:rPr lang="en-US" altLang="zh-CN" sz="2800" b="1" i="0">
                      <a:solidFill>
                        <a:schemeClr val="accent2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华文中宋" pitchFamily="2" charset="-122"/>
                      <a:cs typeface="Times New Roman" pitchFamily="18" charset="0"/>
                    </a:rPr>
                    <a:t>&amp;</a:t>
                  </a:r>
                  <a:endParaRPr lang="en-US" altLang="zh-CN" sz="2800" b="1" i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91" name="AutoShape 64"/>
                <p:cNvSpPr>
                  <a:spLocks noChangeArrowheads="1"/>
                </p:cNvSpPr>
                <p:nvPr/>
              </p:nvSpPr>
              <p:spPr bwMode="auto">
                <a:xfrm rot="-10730670">
                  <a:off x="3024" y="1632"/>
                  <a:ext cx="144" cy="144"/>
                </a:xfrm>
                <a:prstGeom prst="triangle">
                  <a:avLst>
                    <a:gd name="adj" fmla="val 50000"/>
                  </a:avLst>
                </a:prstGeom>
                <a:noFill/>
                <a:ln w="3810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sz="2800" i="0"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92" name="Rectangle 65"/>
                <p:cNvSpPr>
                  <a:spLocks noChangeArrowheads="1"/>
                </p:cNvSpPr>
                <p:nvPr/>
              </p:nvSpPr>
              <p:spPr bwMode="auto">
                <a:xfrm>
                  <a:off x="1824" y="1200"/>
                  <a:ext cx="299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>
                    <a:spcBef>
                      <a:spcPct val="50000"/>
                    </a:spcBef>
                    <a:defRPr/>
                  </a:pPr>
                  <a:r>
                    <a:rPr lang="en-US" altLang="zh-CN" sz="2400" b="1" dirty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华文中宋" pitchFamily="2" charset="-122"/>
                      <a:cs typeface="Times New Roman" pitchFamily="18" charset="0"/>
                    </a:rPr>
                    <a:t>A</a:t>
                  </a:r>
                  <a:r>
                    <a:rPr lang="en-US" altLang="zh-CN" sz="2400" b="1" i="0" baseline="-25000" dirty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华文中宋" pitchFamily="2" charset="-122"/>
                      <a:cs typeface="Times New Roman" pitchFamily="18" charset="0"/>
                    </a:rPr>
                    <a:t>3</a:t>
                  </a:r>
                  <a:endParaRPr lang="en-US" altLang="zh-CN" sz="2400" b="1" i="0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93" name="Rectangle 66"/>
                <p:cNvSpPr>
                  <a:spLocks noChangeArrowheads="1"/>
                </p:cNvSpPr>
                <p:nvPr/>
              </p:nvSpPr>
              <p:spPr bwMode="auto">
                <a:xfrm>
                  <a:off x="1824" y="1488"/>
                  <a:ext cx="299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>
                    <a:spcBef>
                      <a:spcPct val="50000"/>
                    </a:spcBef>
                    <a:defRPr/>
                  </a:pPr>
                  <a:r>
                    <a:rPr lang="en-US" altLang="zh-CN" sz="2400" b="1" dirty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华文中宋" pitchFamily="2" charset="-122"/>
                      <a:cs typeface="Times New Roman" pitchFamily="18" charset="0"/>
                    </a:rPr>
                    <a:t>B</a:t>
                  </a:r>
                  <a:r>
                    <a:rPr lang="en-US" altLang="zh-CN" sz="2400" b="1" i="0" baseline="-25000" dirty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华文中宋" pitchFamily="2" charset="-122"/>
                      <a:cs typeface="Times New Roman" pitchFamily="18" charset="0"/>
                    </a:rPr>
                    <a:t>3</a:t>
                  </a:r>
                </a:p>
              </p:txBody>
            </p:sp>
            <p:sp>
              <p:nvSpPr>
                <p:cNvPr id="94" name="Rectangle 67"/>
                <p:cNvSpPr>
                  <a:spLocks noChangeArrowheads="1"/>
                </p:cNvSpPr>
                <p:nvPr/>
              </p:nvSpPr>
              <p:spPr bwMode="auto">
                <a:xfrm>
                  <a:off x="1824" y="1776"/>
                  <a:ext cx="299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>
                    <a:spcBef>
                      <a:spcPct val="50000"/>
                    </a:spcBef>
                    <a:defRPr/>
                  </a:pPr>
                  <a:r>
                    <a:rPr lang="en-US" altLang="zh-CN" sz="2400" b="1" dirty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华文中宋" pitchFamily="2" charset="-122"/>
                      <a:cs typeface="Times New Roman" pitchFamily="18" charset="0"/>
                    </a:rPr>
                    <a:t>E</a:t>
                  </a:r>
                  <a:r>
                    <a:rPr lang="en-US" altLang="zh-CN" sz="2400" b="1" i="0" baseline="-25000" dirty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华文中宋" pitchFamily="2" charset="-122"/>
                      <a:cs typeface="Times New Roman" pitchFamily="18" charset="0"/>
                    </a:rPr>
                    <a:t>3</a:t>
                  </a:r>
                </a:p>
              </p:txBody>
            </p:sp>
          </p:grpSp>
        </p:grpSp>
      </p:grpSp>
      <p:grpSp>
        <p:nvGrpSpPr>
          <p:cNvPr id="137" name="Group 68"/>
          <p:cNvGrpSpPr>
            <a:grpSpLocks/>
          </p:cNvGrpSpPr>
          <p:nvPr/>
        </p:nvGrpSpPr>
        <p:grpSpPr bwMode="auto">
          <a:xfrm>
            <a:off x="7403202" y="919121"/>
            <a:ext cx="889000" cy="3505200"/>
            <a:chOff x="3174" y="1392"/>
            <a:chExt cx="560" cy="2208"/>
          </a:xfrm>
        </p:grpSpPr>
        <p:sp>
          <p:nvSpPr>
            <p:cNvPr id="138" name="Line 69"/>
            <p:cNvSpPr>
              <a:spLocks noChangeShapeType="1"/>
            </p:cNvSpPr>
            <p:nvPr/>
          </p:nvSpPr>
          <p:spPr bwMode="auto">
            <a:xfrm>
              <a:off x="3504" y="3360"/>
              <a:ext cx="96" cy="24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39" name="Line 70"/>
            <p:cNvSpPr>
              <a:spLocks noChangeShapeType="1"/>
            </p:cNvSpPr>
            <p:nvPr/>
          </p:nvSpPr>
          <p:spPr bwMode="auto">
            <a:xfrm>
              <a:off x="3491" y="2438"/>
              <a:ext cx="96" cy="24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grpSp>
          <p:nvGrpSpPr>
            <p:cNvPr id="140" name="Group 71"/>
            <p:cNvGrpSpPr>
              <a:grpSpLocks/>
            </p:cNvGrpSpPr>
            <p:nvPr/>
          </p:nvGrpSpPr>
          <p:grpSpPr bwMode="auto">
            <a:xfrm>
              <a:off x="3174" y="1392"/>
              <a:ext cx="560" cy="252"/>
              <a:chOff x="4031" y="1392"/>
              <a:chExt cx="602" cy="252"/>
            </a:xfrm>
          </p:grpSpPr>
          <p:sp>
            <p:nvSpPr>
              <p:cNvPr id="141" name="Line 72"/>
              <p:cNvSpPr>
                <a:spLocks noChangeShapeType="1"/>
              </p:cNvSpPr>
              <p:nvPr/>
            </p:nvSpPr>
            <p:spPr bwMode="auto">
              <a:xfrm>
                <a:off x="4128" y="1440"/>
                <a:ext cx="384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42" name="Text Box 73"/>
              <p:cNvSpPr txBox="1">
                <a:spLocks noChangeArrowheads="1"/>
              </p:cNvSpPr>
              <p:nvPr/>
            </p:nvSpPr>
            <p:spPr bwMode="auto">
              <a:xfrm>
                <a:off x="4031" y="1392"/>
                <a:ext cx="602" cy="252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ct val="50000"/>
                  </a:spcBef>
                  <a:defRPr/>
                </a:pPr>
                <a:r>
                  <a:rPr lang="en-US" altLang="zh-CN" b="1" dirty="0" smtClean="0">
                    <a:solidFill>
                      <a:srgbClr val="FF3300"/>
                    </a:solidFill>
                    <a:ea typeface="华文中宋" pitchFamily="2" charset="-122"/>
                    <a:cs typeface="Times New Roman" pitchFamily="18" charset="0"/>
                  </a:rPr>
                  <a:t>A</a:t>
                </a:r>
                <a:r>
                  <a:rPr lang="en-US" altLang="zh-CN" b="1" i="0" baseline="-25000" dirty="0" smtClean="0">
                    <a:solidFill>
                      <a:srgbClr val="FF3300"/>
                    </a:solidFill>
                    <a:ea typeface="华文中宋" pitchFamily="2" charset="-122"/>
                    <a:cs typeface="Times New Roman" pitchFamily="18" charset="0"/>
                  </a:rPr>
                  <a:t>1</a:t>
                </a:r>
                <a:r>
                  <a:rPr lang="en-US" altLang="zh-CN" b="1" i="0" dirty="0" smtClean="0">
                    <a:solidFill>
                      <a:srgbClr val="FF3300"/>
                    </a:solidFill>
                    <a:ea typeface="华文中宋" pitchFamily="2" charset="-122"/>
                    <a:cs typeface="Times New Roman" pitchFamily="18" charset="0"/>
                  </a:rPr>
                  <a:t>  </a:t>
                </a:r>
                <a:r>
                  <a:rPr lang="en-US" altLang="zh-CN" b="1" dirty="0" smtClean="0">
                    <a:solidFill>
                      <a:srgbClr val="FF3300"/>
                    </a:solidFill>
                    <a:ea typeface="华文中宋" pitchFamily="2" charset="-122"/>
                    <a:cs typeface="Times New Roman" pitchFamily="18" charset="0"/>
                  </a:rPr>
                  <a:t>B</a:t>
                </a:r>
                <a:r>
                  <a:rPr lang="en-US" altLang="zh-CN" b="1" i="0" baseline="-25000" dirty="0" smtClean="0">
                    <a:solidFill>
                      <a:srgbClr val="FF3300"/>
                    </a:solidFill>
                    <a:ea typeface="华文中宋" pitchFamily="2" charset="-122"/>
                    <a:cs typeface="Times New Roman" pitchFamily="18" charset="0"/>
                  </a:rPr>
                  <a:t>1</a:t>
                </a:r>
                <a:endParaRPr lang="en-US" altLang="zh-CN" b="1" i="0" dirty="0">
                  <a:solidFill>
                    <a:srgbClr val="FFFF00"/>
                  </a:solidFill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43" name="Oval 74"/>
              <p:cNvSpPr>
                <a:spLocks noChangeArrowheads="1"/>
              </p:cNvSpPr>
              <p:nvPr/>
            </p:nvSpPr>
            <p:spPr bwMode="auto">
              <a:xfrm>
                <a:off x="4283" y="1516"/>
                <a:ext cx="32" cy="32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</p:grpSp>
      </p:grpSp>
      <p:pic>
        <p:nvPicPr>
          <p:cNvPr id="144" name="Picture 8" descr="ph7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985" y="183515"/>
            <a:ext cx="7556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5" name="Rectangle 21"/>
          <p:cNvSpPr>
            <a:spLocks noChangeArrowheads="1"/>
          </p:cNvSpPr>
          <p:nvPr/>
        </p:nvSpPr>
        <p:spPr bwMode="auto">
          <a:xfrm>
            <a:off x="581343" y="627698"/>
            <a:ext cx="255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spcBef>
                <a:spcPct val="20000"/>
              </a:spcBef>
              <a:defRPr/>
            </a:pPr>
            <a:r>
              <a:rPr lang="en-US" altLang="zh-CN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3). </a:t>
            </a:r>
            <a:r>
              <a:rPr lang="zh-CN" altLang="en-US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应用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utoUpdateAnimBg="0"/>
      <p:bldP spid="145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2"/>
          <p:cNvSpPr>
            <a:spLocks noChangeArrowheads="1"/>
          </p:cNvSpPr>
          <p:nvPr/>
        </p:nvSpPr>
        <p:spPr bwMode="auto">
          <a:xfrm>
            <a:off x="1012825" y="1163320"/>
            <a:ext cx="168973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zh-CN" sz="2800" b="1" i="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1</a:t>
            </a:r>
            <a:r>
              <a:rPr lang="zh-CN" altLang="en-US" sz="2800" b="1" i="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）电路</a:t>
            </a:r>
            <a:endParaRPr lang="zh-CN" altLang="en-US" sz="2800" b="1" i="0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中宋" pitchFamily="2" charset="-122"/>
              <a:cs typeface="Times New Roman" pitchFamily="18" charset="0"/>
            </a:endParaRPr>
          </a:p>
        </p:txBody>
      </p:sp>
      <p:grpSp>
        <p:nvGrpSpPr>
          <p:cNvPr id="50" name="Group 3"/>
          <p:cNvGrpSpPr>
            <a:grpSpLocks/>
          </p:cNvGrpSpPr>
          <p:nvPr/>
        </p:nvGrpSpPr>
        <p:grpSpPr bwMode="auto">
          <a:xfrm>
            <a:off x="6077585" y="1087120"/>
            <a:ext cx="1654175" cy="1905000"/>
            <a:chOff x="4142" y="768"/>
            <a:chExt cx="1042" cy="1200"/>
          </a:xfrm>
        </p:grpSpPr>
        <p:sp>
          <p:nvSpPr>
            <p:cNvPr id="51" name="Rectangle 4"/>
            <p:cNvSpPr>
              <a:spLocks noChangeArrowheads="1"/>
            </p:cNvSpPr>
            <p:nvPr/>
          </p:nvSpPr>
          <p:spPr bwMode="auto">
            <a:xfrm>
              <a:off x="4142" y="768"/>
              <a:ext cx="596" cy="1200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52" name="Text Box 5"/>
            <p:cNvSpPr txBox="1">
              <a:spLocks noChangeArrowheads="1"/>
            </p:cNvSpPr>
            <p:nvPr/>
          </p:nvSpPr>
          <p:spPr bwMode="auto">
            <a:xfrm>
              <a:off x="4738" y="816"/>
              <a:ext cx="446" cy="113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800" b="1" i="0">
                  <a:effectLst>
                    <a:outerShdw blurRad="38100" dist="38100" dir="2700000" algn="tl">
                      <a:srgbClr val="C0C0C0"/>
                    </a:outerShdw>
                  </a:effectLst>
                  <a:ea typeface="华文中宋" pitchFamily="2" charset="-122"/>
                  <a:cs typeface="Times New Roman" pitchFamily="18" charset="0"/>
                </a:rPr>
                <a:t>有源负载</a:t>
              </a:r>
            </a:p>
          </p:txBody>
        </p:sp>
      </p:grpSp>
      <p:grpSp>
        <p:nvGrpSpPr>
          <p:cNvPr id="73" name="Group 25"/>
          <p:cNvGrpSpPr>
            <a:grpSpLocks/>
          </p:cNvGrpSpPr>
          <p:nvPr/>
        </p:nvGrpSpPr>
        <p:grpSpPr bwMode="auto">
          <a:xfrm>
            <a:off x="1160145" y="1071245"/>
            <a:ext cx="5989638" cy="3917950"/>
            <a:chOff x="704" y="758"/>
            <a:chExt cx="3773" cy="2468"/>
          </a:xfrm>
        </p:grpSpPr>
        <p:sp>
          <p:nvSpPr>
            <p:cNvPr id="74" name="Oval 26"/>
            <p:cNvSpPr>
              <a:spLocks noChangeArrowheads="1"/>
            </p:cNvSpPr>
            <p:nvPr/>
          </p:nvSpPr>
          <p:spPr bwMode="auto">
            <a:xfrm>
              <a:off x="3552" y="768"/>
              <a:ext cx="95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75" name="Rectangle 27"/>
            <p:cNvSpPr>
              <a:spLocks noChangeArrowheads="1"/>
            </p:cNvSpPr>
            <p:nvPr/>
          </p:nvSpPr>
          <p:spPr bwMode="auto">
            <a:xfrm>
              <a:off x="3465" y="2304"/>
              <a:ext cx="43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altLang="zh-CN" sz="2800" b="1" i="0" dirty="0">
                  <a:ea typeface="华文中宋" pitchFamily="2" charset="-122"/>
                  <a:cs typeface="Times New Roman" pitchFamily="18" charset="0"/>
                </a:rPr>
                <a:t>  T</a:t>
              </a:r>
              <a:r>
                <a:rPr lang="en-US" altLang="zh-CN" sz="2800" b="1" i="0" baseline="-25000" dirty="0">
                  <a:ea typeface="华文中宋" pitchFamily="2" charset="-122"/>
                  <a:cs typeface="Times New Roman" pitchFamily="18" charset="0"/>
                </a:rPr>
                <a:t>5</a:t>
              </a:r>
            </a:p>
          </p:txBody>
        </p:sp>
        <p:sp>
          <p:nvSpPr>
            <p:cNvPr id="76" name="Text Box 28"/>
            <p:cNvSpPr txBox="1">
              <a:spLocks noChangeArrowheads="1"/>
            </p:cNvSpPr>
            <p:nvPr/>
          </p:nvSpPr>
          <p:spPr bwMode="auto">
            <a:xfrm>
              <a:off x="4102" y="1923"/>
              <a:ext cx="35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dirty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Y</a:t>
              </a:r>
              <a:r>
                <a:rPr lang="en-US" altLang="zh-CN" sz="2800" b="1" i="0" dirty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 </a:t>
              </a:r>
              <a:endParaRPr lang="en-US" altLang="zh-CN" sz="2800" i="0" dirty="0">
                <a:solidFill>
                  <a:srgbClr val="FF3300"/>
                </a:solidFill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77" name="Text Box 29"/>
            <p:cNvSpPr txBox="1">
              <a:spLocks noChangeArrowheads="1"/>
            </p:cNvSpPr>
            <p:nvPr/>
          </p:nvSpPr>
          <p:spPr bwMode="auto">
            <a:xfrm>
              <a:off x="2496" y="2736"/>
              <a:ext cx="57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dirty="0">
                  <a:ea typeface="华文中宋" pitchFamily="2" charset="-122"/>
                  <a:cs typeface="Times New Roman" pitchFamily="18" charset="0"/>
                </a:rPr>
                <a:t>R</a:t>
              </a:r>
              <a:r>
                <a:rPr lang="en-US" altLang="zh-CN" sz="2800" b="1" i="0" baseline="-25000" dirty="0">
                  <a:ea typeface="华文中宋" pitchFamily="2" charset="-122"/>
                  <a:cs typeface="Times New Roman" pitchFamily="18" charset="0"/>
                </a:rPr>
                <a:t>3</a:t>
              </a:r>
              <a:endParaRPr lang="en-US" altLang="zh-CN" sz="2800" b="1" i="0" dirty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78" name="Text Box 30"/>
            <p:cNvSpPr txBox="1">
              <a:spLocks noChangeArrowheads="1"/>
            </p:cNvSpPr>
            <p:nvPr/>
          </p:nvSpPr>
          <p:spPr bwMode="auto">
            <a:xfrm>
              <a:off x="704" y="1862"/>
              <a:ext cx="35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 b="1" dirty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A</a:t>
              </a:r>
            </a:p>
          </p:txBody>
        </p:sp>
        <p:sp>
          <p:nvSpPr>
            <p:cNvPr id="79" name="Rectangle 31"/>
            <p:cNvSpPr>
              <a:spLocks noChangeArrowheads="1"/>
            </p:cNvSpPr>
            <p:nvPr/>
          </p:nvSpPr>
          <p:spPr bwMode="auto">
            <a:xfrm>
              <a:off x="704" y="2134"/>
              <a:ext cx="29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 dirty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B</a:t>
              </a:r>
              <a:r>
                <a:rPr lang="en-US" altLang="zh-CN" sz="2400" b="1" i="0" dirty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 </a:t>
              </a:r>
            </a:p>
          </p:txBody>
        </p:sp>
        <p:sp>
          <p:nvSpPr>
            <p:cNvPr id="80" name="Rectangle 32"/>
            <p:cNvSpPr>
              <a:spLocks noChangeArrowheads="1"/>
            </p:cNvSpPr>
            <p:nvPr/>
          </p:nvSpPr>
          <p:spPr bwMode="auto">
            <a:xfrm>
              <a:off x="704" y="2374"/>
              <a:ext cx="24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 dirty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C</a:t>
              </a:r>
            </a:p>
          </p:txBody>
        </p:sp>
        <p:sp>
          <p:nvSpPr>
            <p:cNvPr id="81" name="Text Box 33"/>
            <p:cNvSpPr txBox="1">
              <a:spLocks noChangeArrowheads="1"/>
            </p:cNvSpPr>
            <p:nvPr/>
          </p:nvSpPr>
          <p:spPr bwMode="auto">
            <a:xfrm>
              <a:off x="2810" y="1152"/>
              <a:ext cx="35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dirty="0">
                  <a:ea typeface="华文中宋" pitchFamily="2" charset="-122"/>
                  <a:cs typeface="Times New Roman" pitchFamily="18" charset="0"/>
                </a:rPr>
                <a:t>R</a:t>
              </a:r>
              <a:r>
                <a:rPr lang="en-US" altLang="zh-CN" sz="2800" b="1" i="0" baseline="-25000" dirty="0">
                  <a:ea typeface="华文中宋" pitchFamily="2" charset="-122"/>
                  <a:cs typeface="Times New Roman" pitchFamily="18" charset="0"/>
                </a:rPr>
                <a:t>2</a:t>
              </a:r>
              <a:endParaRPr lang="en-US" altLang="zh-CN" sz="2800" b="1" i="0" dirty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82" name="Text Box 34"/>
            <p:cNvSpPr txBox="1">
              <a:spLocks noChangeArrowheads="1"/>
            </p:cNvSpPr>
            <p:nvPr/>
          </p:nvSpPr>
          <p:spPr bwMode="auto">
            <a:xfrm>
              <a:off x="2029" y="1152"/>
              <a:ext cx="35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dirty="0">
                  <a:ea typeface="华文中宋" pitchFamily="2" charset="-122"/>
                  <a:cs typeface="Times New Roman" pitchFamily="18" charset="0"/>
                </a:rPr>
                <a:t>R</a:t>
              </a:r>
              <a:r>
                <a:rPr lang="en-US" altLang="zh-CN" sz="2800" b="1" i="0" baseline="-25000" dirty="0">
                  <a:ea typeface="华文中宋" pitchFamily="2" charset="-122"/>
                  <a:cs typeface="Times New Roman" pitchFamily="18" charset="0"/>
                </a:rPr>
                <a:t>1</a:t>
              </a:r>
              <a:endParaRPr lang="en-US" altLang="zh-CN" sz="2800" b="1" i="0" dirty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83" name="Rectangle 35"/>
            <p:cNvSpPr>
              <a:spLocks noChangeArrowheads="1"/>
            </p:cNvSpPr>
            <p:nvPr/>
          </p:nvSpPr>
          <p:spPr bwMode="auto">
            <a:xfrm>
              <a:off x="2640" y="1728"/>
              <a:ext cx="33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altLang="zh-CN" sz="2800" b="1" i="0">
                  <a:ea typeface="华文中宋" pitchFamily="2" charset="-122"/>
                  <a:cs typeface="Times New Roman" pitchFamily="18" charset="0"/>
                </a:rPr>
                <a:t>T</a:t>
              </a:r>
              <a:r>
                <a:rPr lang="en-US" altLang="zh-CN" sz="2800" b="1" i="0" baseline="-25000">
                  <a:ea typeface="华文中宋" pitchFamily="2" charset="-122"/>
                  <a:cs typeface="Times New Roman" pitchFamily="18" charset="0"/>
                </a:rPr>
                <a:t>2</a:t>
              </a:r>
            </a:p>
          </p:txBody>
        </p:sp>
        <p:sp>
          <p:nvSpPr>
            <p:cNvPr id="84" name="Text Box 36"/>
            <p:cNvSpPr txBox="1">
              <a:spLocks noChangeArrowheads="1"/>
            </p:cNvSpPr>
            <p:nvPr/>
          </p:nvSpPr>
          <p:spPr bwMode="auto">
            <a:xfrm>
              <a:off x="3190" y="797"/>
              <a:ext cx="52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i="0" dirty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+5V</a:t>
              </a:r>
            </a:p>
          </p:txBody>
        </p:sp>
        <p:sp>
          <p:nvSpPr>
            <p:cNvPr id="85" name="Text Box 37"/>
            <p:cNvSpPr txBox="1">
              <a:spLocks noChangeArrowheads="1"/>
            </p:cNvSpPr>
            <p:nvPr/>
          </p:nvSpPr>
          <p:spPr bwMode="auto">
            <a:xfrm>
              <a:off x="1680" y="1728"/>
              <a:ext cx="63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i="0">
                  <a:ea typeface="华文中宋" pitchFamily="2" charset="-122"/>
                  <a:cs typeface="Times New Roman" pitchFamily="18" charset="0"/>
                </a:rPr>
                <a:t>    T</a:t>
              </a:r>
              <a:r>
                <a:rPr lang="en-US" altLang="zh-CN" sz="2800" b="1" i="0" baseline="-25000">
                  <a:ea typeface="华文中宋" pitchFamily="2" charset="-122"/>
                  <a:cs typeface="Times New Roman" pitchFamily="18" charset="0"/>
                </a:rPr>
                <a:t>1</a:t>
              </a:r>
            </a:p>
          </p:txBody>
        </p:sp>
        <p:sp>
          <p:nvSpPr>
            <p:cNvPr id="86" name="Line 38"/>
            <p:cNvSpPr>
              <a:spLocks noChangeShapeType="1"/>
            </p:cNvSpPr>
            <p:nvPr/>
          </p:nvSpPr>
          <p:spPr bwMode="auto">
            <a:xfrm>
              <a:off x="2745" y="3226"/>
              <a:ext cx="23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87" name="Line 39"/>
            <p:cNvSpPr>
              <a:spLocks noChangeShapeType="1"/>
            </p:cNvSpPr>
            <p:nvPr/>
          </p:nvSpPr>
          <p:spPr bwMode="auto">
            <a:xfrm>
              <a:off x="3613" y="2640"/>
              <a:ext cx="0" cy="43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89" name="Line 40"/>
            <p:cNvSpPr>
              <a:spLocks noChangeShapeType="1"/>
            </p:cNvSpPr>
            <p:nvPr/>
          </p:nvSpPr>
          <p:spPr bwMode="auto">
            <a:xfrm>
              <a:off x="3605" y="2064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90" name="Line 41"/>
            <p:cNvSpPr>
              <a:spLocks noChangeShapeType="1"/>
            </p:cNvSpPr>
            <p:nvPr/>
          </p:nvSpPr>
          <p:spPr bwMode="auto">
            <a:xfrm>
              <a:off x="3411" y="2310"/>
              <a:ext cx="0" cy="29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91" name="Line 42"/>
            <p:cNvSpPr>
              <a:spLocks noChangeShapeType="1"/>
            </p:cNvSpPr>
            <p:nvPr/>
          </p:nvSpPr>
          <p:spPr bwMode="auto">
            <a:xfrm flipH="1">
              <a:off x="3411" y="2310"/>
              <a:ext cx="204" cy="8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92" name="Line 43"/>
            <p:cNvSpPr>
              <a:spLocks noChangeShapeType="1"/>
            </p:cNvSpPr>
            <p:nvPr/>
          </p:nvSpPr>
          <p:spPr bwMode="auto">
            <a:xfrm>
              <a:off x="3411" y="2527"/>
              <a:ext cx="204" cy="12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93" name="Line 44"/>
            <p:cNvSpPr>
              <a:spLocks noChangeShapeType="1"/>
            </p:cNvSpPr>
            <p:nvPr/>
          </p:nvSpPr>
          <p:spPr bwMode="auto">
            <a:xfrm rot="10787484">
              <a:off x="1984" y="816"/>
              <a:ext cx="1568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grpSp>
          <p:nvGrpSpPr>
            <p:cNvPr id="94" name="Group 45"/>
            <p:cNvGrpSpPr>
              <a:grpSpLocks/>
            </p:cNvGrpSpPr>
            <p:nvPr/>
          </p:nvGrpSpPr>
          <p:grpSpPr bwMode="auto">
            <a:xfrm>
              <a:off x="1490" y="1636"/>
              <a:ext cx="715" cy="271"/>
              <a:chOff x="1051" y="2530"/>
              <a:chExt cx="483" cy="271"/>
            </a:xfrm>
          </p:grpSpPr>
          <p:sp>
            <p:nvSpPr>
              <p:cNvPr id="134" name="Line 46"/>
              <p:cNvSpPr>
                <a:spLocks noChangeShapeType="1"/>
              </p:cNvSpPr>
              <p:nvPr/>
            </p:nvSpPr>
            <p:spPr bwMode="auto">
              <a:xfrm rot="5400000">
                <a:off x="1315" y="2314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35" name="Line 47"/>
              <p:cNvSpPr>
                <a:spLocks noChangeShapeType="1"/>
              </p:cNvSpPr>
              <p:nvPr/>
            </p:nvSpPr>
            <p:spPr bwMode="auto">
              <a:xfrm rot="5400000" flipH="1">
                <a:off x="1349" y="2616"/>
                <a:ext cx="271" cy="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36" name="Line 48"/>
              <p:cNvSpPr>
                <a:spLocks noChangeShapeType="1"/>
              </p:cNvSpPr>
              <p:nvPr/>
            </p:nvSpPr>
            <p:spPr bwMode="auto">
              <a:xfrm rot="5400000">
                <a:off x="1172" y="2603"/>
                <a:ext cx="24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37" name="Line 49"/>
              <p:cNvSpPr>
                <a:spLocks noChangeShapeType="1"/>
              </p:cNvSpPr>
              <p:nvPr/>
            </p:nvSpPr>
            <p:spPr bwMode="auto">
              <a:xfrm rot="5400000">
                <a:off x="1075" y="2602"/>
                <a:ext cx="24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38" name="Line 50"/>
              <p:cNvSpPr>
                <a:spLocks noChangeShapeType="1"/>
              </p:cNvSpPr>
              <p:nvPr/>
            </p:nvSpPr>
            <p:spPr bwMode="auto">
              <a:xfrm rot="5400000">
                <a:off x="979" y="2602"/>
                <a:ext cx="24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95" name="Group 51"/>
            <p:cNvGrpSpPr>
              <a:grpSpLocks/>
            </p:cNvGrpSpPr>
            <p:nvPr/>
          </p:nvGrpSpPr>
          <p:grpSpPr bwMode="auto">
            <a:xfrm>
              <a:off x="2202" y="1677"/>
              <a:ext cx="637" cy="485"/>
              <a:chOff x="4217" y="3224"/>
              <a:chExt cx="637" cy="287"/>
            </a:xfrm>
          </p:grpSpPr>
          <p:sp>
            <p:nvSpPr>
              <p:cNvPr id="130" name="Line 52"/>
              <p:cNvSpPr>
                <a:spLocks noChangeShapeType="1"/>
              </p:cNvSpPr>
              <p:nvPr/>
            </p:nvSpPr>
            <p:spPr bwMode="auto">
              <a:xfrm>
                <a:off x="4614" y="3257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31" name="Line 53"/>
              <p:cNvSpPr>
                <a:spLocks noChangeShapeType="1"/>
              </p:cNvSpPr>
              <p:nvPr/>
            </p:nvSpPr>
            <p:spPr bwMode="auto">
              <a:xfrm flipH="1">
                <a:off x="4614" y="3224"/>
                <a:ext cx="192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32" name="Line 54"/>
              <p:cNvSpPr>
                <a:spLocks noChangeShapeType="1"/>
              </p:cNvSpPr>
              <p:nvPr/>
            </p:nvSpPr>
            <p:spPr bwMode="auto">
              <a:xfrm>
                <a:off x="4614" y="3415"/>
                <a:ext cx="24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33" name="Line 55"/>
              <p:cNvSpPr>
                <a:spLocks noChangeShapeType="1"/>
              </p:cNvSpPr>
              <p:nvPr/>
            </p:nvSpPr>
            <p:spPr bwMode="auto">
              <a:xfrm>
                <a:off x="4217" y="3367"/>
                <a:ext cx="38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</p:grpSp>
        <p:sp>
          <p:nvSpPr>
            <p:cNvPr id="96" name="Rectangle 56"/>
            <p:cNvSpPr>
              <a:spLocks noChangeArrowheads="1"/>
            </p:cNvSpPr>
            <p:nvPr/>
          </p:nvSpPr>
          <p:spPr bwMode="auto">
            <a:xfrm>
              <a:off x="1945" y="1152"/>
              <a:ext cx="101" cy="27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97" name="Line 57"/>
            <p:cNvSpPr>
              <a:spLocks noChangeShapeType="1"/>
            </p:cNvSpPr>
            <p:nvPr/>
          </p:nvSpPr>
          <p:spPr bwMode="auto">
            <a:xfrm>
              <a:off x="2005" y="816"/>
              <a:ext cx="0" cy="34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98" name="Line 58"/>
            <p:cNvSpPr>
              <a:spLocks noChangeShapeType="1"/>
            </p:cNvSpPr>
            <p:nvPr/>
          </p:nvSpPr>
          <p:spPr bwMode="auto">
            <a:xfrm>
              <a:off x="2780" y="816"/>
              <a:ext cx="0" cy="39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99" name="Line 59"/>
            <p:cNvSpPr>
              <a:spLocks noChangeShapeType="1"/>
            </p:cNvSpPr>
            <p:nvPr/>
          </p:nvSpPr>
          <p:spPr bwMode="auto">
            <a:xfrm flipH="1">
              <a:off x="2784" y="1488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00" name="Line 60"/>
            <p:cNvSpPr>
              <a:spLocks noChangeShapeType="1"/>
            </p:cNvSpPr>
            <p:nvPr/>
          </p:nvSpPr>
          <p:spPr bwMode="auto">
            <a:xfrm>
              <a:off x="2840" y="2112"/>
              <a:ext cx="0" cy="5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01" name="Line 61"/>
            <p:cNvSpPr>
              <a:spLocks noChangeShapeType="1"/>
            </p:cNvSpPr>
            <p:nvPr/>
          </p:nvSpPr>
          <p:spPr bwMode="auto">
            <a:xfrm>
              <a:off x="2845" y="3082"/>
              <a:ext cx="7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02" name="Line 62"/>
            <p:cNvSpPr>
              <a:spLocks noChangeShapeType="1"/>
            </p:cNvSpPr>
            <p:nvPr/>
          </p:nvSpPr>
          <p:spPr bwMode="auto">
            <a:xfrm>
              <a:off x="3611" y="2064"/>
              <a:ext cx="4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grpSp>
          <p:nvGrpSpPr>
            <p:cNvPr id="103" name="Group 63"/>
            <p:cNvGrpSpPr>
              <a:grpSpLocks/>
            </p:cNvGrpSpPr>
            <p:nvPr/>
          </p:nvGrpSpPr>
          <p:grpSpPr bwMode="auto">
            <a:xfrm>
              <a:off x="1095" y="1859"/>
              <a:ext cx="717" cy="624"/>
              <a:chOff x="1346" y="2003"/>
              <a:chExt cx="574" cy="624"/>
            </a:xfrm>
          </p:grpSpPr>
          <p:grpSp>
            <p:nvGrpSpPr>
              <p:cNvPr id="121" name="Group 64"/>
              <p:cNvGrpSpPr>
                <a:grpSpLocks/>
              </p:cNvGrpSpPr>
              <p:nvPr/>
            </p:nvGrpSpPr>
            <p:grpSpPr bwMode="auto">
              <a:xfrm>
                <a:off x="1346" y="2016"/>
                <a:ext cx="334" cy="240"/>
                <a:chOff x="1346" y="2016"/>
                <a:chExt cx="334" cy="240"/>
              </a:xfrm>
            </p:grpSpPr>
            <p:sp>
              <p:nvSpPr>
                <p:cNvPr id="128" name="Line 65"/>
                <p:cNvSpPr>
                  <a:spLocks noChangeShapeType="1"/>
                </p:cNvSpPr>
                <p:nvPr/>
              </p:nvSpPr>
              <p:spPr bwMode="auto">
                <a:xfrm>
                  <a:off x="1680" y="20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sz="2800" i="0"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129" name="Line 66"/>
                <p:cNvSpPr>
                  <a:spLocks noChangeShapeType="1"/>
                </p:cNvSpPr>
                <p:nvPr/>
              </p:nvSpPr>
              <p:spPr bwMode="auto">
                <a:xfrm flipH="1" flipV="1">
                  <a:off x="1346" y="2256"/>
                  <a:ext cx="309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sz="2800" i="0"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22" name="Group 67"/>
              <p:cNvGrpSpPr>
                <a:grpSpLocks/>
              </p:cNvGrpSpPr>
              <p:nvPr/>
            </p:nvGrpSpPr>
            <p:grpSpPr bwMode="auto">
              <a:xfrm>
                <a:off x="1362" y="2004"/>
                <a:ext cx="432" cy="435"/>
                <a:chOff x="1778" y="2012"/>
                <a:chExt cx="432" cy="242"/>
              </a:xfrm>
            </p:grpSpPr>
            <p:sp>
              <p:nvSpPr>
                <p:cNvPr id="126" name="Line 68"/>
                <p:cNvSpPr>
                  <a:spLocks noChangeShapeType="1"/>
                </p:cNvSpPr>
                <p:nvPr/>
              </p:nvSpPr>
              <p:spPr bwMode="auto">
                <a:xfrm>
                  <a:off x="2210" y="2012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sz="2800" i="0"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127" name="Line 69"/>
                <p:cNvSpPr>
                  <a:spLocks noChangeShapeType="1"/>
                </p:cNvSpPr>
                <p:nvPr/>
              </p:nvSpPr>
              <p:spPr bwMode="auto">
                <a:xfrm flipH="1" flipV="1">
                  <a:off x="1778" y="2254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sz="2800" i="0"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23" name="Group 70"/>
              <p:cNvGrpSpPr>
                <a:grpSpLocks/>
              </p:cNvGrpSpPr>
              <p:nvPr/>
            </p:nvGrpSpPr>
            <p:grpSpPr bwMode="auto">
              <a:xfrm>
                <a:off x="1348" y="2003"/>
                <a:ext cx="572" cy="624"/>
                <a:chOff x="2041" y="2011"/>
                <a:chExt cx="572" cy="240"/>
              </a:xfrm>
            </p:grpSpPr>
            <p:sp>
              <p:nvSpPr>
                <p:cNvPr id="124" name="Line 71"/>
                <p:cNvSpPr>
                  <a:spLocks noChangeShapeType="1"/>
                </p:cNvSpPr>
                <p:nvPr/>
              </p:nvSpPr>
              <p:spPr bwMode="auto">
                <a:xfrm>
                  <a:off x="2613" y="2011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sz="2800" i="0"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125" name="Line 72"/>
                <p:cNvSpPr>
                  <a:spLocks noChangeShapeType="1"/>
                </p:cNvSpPr>
                <p:nvPr/>
              </p:nvSpPr>
              <p:spPr bwMode="auto">
                <a:xfrm flipH="1" flipV="1">
                  <a:off x="2041" y="2250"/>
                  <a:ext cx="563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sz="2800" i="0"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104" name="Line 73"/>
            <p:cNvSpPr>
              <a:spLocks noChangeShapeType="1"/>
            </p:cNvSpPr>
            <p:nvPr/>
          </p:nvSpPr>
          <p:spPr bwMode="auto">
            <a:xfrm>
              <a:off x="2843" y="3082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05" name="Oval 74"/>
            <p:cNvSpPr>
              <a:spLocks noChangeArrowheads="1"/>
            </p:cNvSpPr>
            <p:nvPr/>
          </p:nvSpPr>
          <p:spPr bwMode="auto">
            <a:xfrm>
              <a:off x="998" y="2064"/>
              <a:ext cx="95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06" name="Oval 75"/>
            <p:cNvSpPr>
              <a:spLocks noChangeArrowheads="1"/>
            </p:cNvSpPr>
            <p:nvPr/>
          </p:nvSpPr>
          <p:spPr bwMode="auto">
            <a:xfrm>
              <a:off x="998" y="2256"/>
              <a:ext cx="95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07" name="Oval 76"/>
            <p:cNvSpPr>
              <a:spLocks noChangeArrowheads="1"/>
            </p:cNvSpPr>
            <p:nvPr/>
          </p:nvSpPr>
          <p:spPr bwMode="auto">
            <a:xfrm>
              <a:off x="998" y="2435"/>
              <a:ext cx="95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08" name="Oval 77"/>
            <p:cNvSpPr>
              <a:spLocks noChangeArrowheads="1"/>
            </p:cNvSpPr>
            <p:nvPr/>
          </p:nvSpPr>
          <p:spPr bwMode="auto">
            <a:xfrm>
              <a:off x="2832" y="2448"/>
              <a:ext cx="32" cy="32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00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09" name="Rectangle 78"/>
            <p:cNvSpPr>
              <a:spLocks noChangeArrowheads="1"/>
            </p:cNvSpPr>
            <p:nvPr/>
          </p:nvSpPr>
          <p:spPr bwMode="auto">
            <a:xfrm>
              <a:off x="2736" y="1200"/>
              <a:ext cx="101" cy="27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10" name="Rectangle 79"/>
            <p:cNvSpPr>
              <a:spLocks noChangeArrowheads="1"/>
            </p:cNvSpPr>
            <p:nvPr/>
          </p:nvSpPr>
          <p:spPr bwMode="auto">
            <a:xfrm>
              <a:off x="2790" y="2688"/>
              <a:ext cx="101" cy="27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11" name="Line 80"/>
            <p:cNvSpPr>
              <a:spLocks noChangeShapeType="1"/>
            </p:cNvSpPr>
            <p:nvPr/>
          </p:nvSpPr>
          <p:spPr bwMode="auto">
            <a:xfrm flipV="1">
              <a:off x="2838" y="2976"/>
              <a:ext cx="0" cy="113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12" name="Line 81"/>
            <p:cNvSpPr>
              <a:spLocks noChangeShapeType="1"/>
            </p:cNvSpPr>
            <p:nvPr/>
          </p:nvSpPr>
          <p:spPr bwMode="auto">
            <a:xfrm>
              <a:off x="2832" y="2471"/>
              <a:ext cx="576" cy="0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13" name="Oval 82"/>
            <p:cNvSpPr>
              <a:spLocks noChangeArrowheads="1"/>
            </p:cNvSpPr>
            <p:nvPr/>
          </p:nvSpPr>
          <p:spPr bwMode="auto">
            <a:xfrm>
              <a:off x="4019" y="2016"/>
              <a:ext cx="95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14" name="Line 83"/>
            <p:cNvSpPr>
              <a:spLocks noChangeShapeType="1"/>
            </p:cNvSpPr>
            <p:nvPr/>
          </p:nvSpPr>
          <p:spPr bwMode="auto">
            <a:xfrm>
              <a:off x="1992" y="1440"/>
              <a:ext cx="0" cy="192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15" name="Text Box 84"/>
            <p:cNvSpPr txBox="1">
              <a:spLocks noChangeArrowheads="1"/>
            </p:cNvSpPr>
            <p:nvPr/>
          </p:nvSpPr>
          <p:spPr bwMode="auto">
            <a:xfrm>
              <a:off x="4093" y="1344"/>
              <a:ext cx="38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dirty="0">
                  <a:ea typeface="华文中宋" pitchFamily="2" charset="-122"/>
                  <a:cs typeface="Times New Roman" pitchFamily="18" charset="0"/>
                </a:rPr>
                <a:t>R</a:t>
              </a:r>
              <a:r>
                <a:rPr lang="en-US" altLang="zh-CN" sz="2800" b="1" i="0" baseline="-25000" dirty="0">
                  <a:ea typeface="华文中宋" pitchFamily="2" charset="-122"/>
                  <a:cs typeface="Times New Roman" pitchFamily="18" charset="0"/>
                </a:rPr>
                <a:t>L</a:t>
              </a:r>
              <a:endParaRPr lang="en-US" altLang="zh-CN" sz="2800" b="1" i="0" dirty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16" name="Rectangle 85"/>
            <p:cNvSpPr>
              <a:spLocks noChangeArrowheads="1"/>
            </p:cNvSpPr>
            <p:nvPr/>
          </p:nvSpPr>
          <p:spPr bwMode="auto">
            <a:xfrm>
              <a:off x="4021" y="1344"/>
              <a:ext cx="101" cy="27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17" name="Line 86"/>
            <p:cNvSpPr>
              <a:spLocks noChangeShapeType="1"/>
            </p:cNvSpPr>
            <p:nvPr/>
          </p:nvSpPr>
          <p:spPr bwMode="auto">
            <a:xfrm flipV="1">
              <a:off x="4072" y="909"/>
              <a:ext cx="0" cy="431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18" name="Oval 87"/>
            <p:cNvSpPr>
              <a:spLocks noChangeArrowheads="1"/>
            </p:cNvSpPr>
            <p:nvPr/>
          </p:nvSpPr>
          <p:spPr bwMode="auto">
            <a:xfrm>
              <a:off x="4024" y="816"/>
              <a:ext cx="95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19" name="Text Box 88"/>
            <p:cNvSpPr txBox="1">
              <a:spLocks noChangeArrowheads="1"/>
            </p:cNvSpPr>
            <p:nvPr/>
          </p:nvSpPr>
          <p:spPr bwMode="auto">
            <a:xfrm>
              <a:off x="4106" y="758"/>
              <a:ext cx="35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dirty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U</a:t>
              </a:r>
              <a:r>
                <a:rPr lang="en-US" altLang="zh-CN" sz="2800" b="1" i="0" dirty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 </a:t>
              </a:r>
              <a:endParaRPr lang="en-US" altLang="zh-CN" sz="2800" i="0" dirty="0">
                <a:solidFill>
                  <a:srgbClr val="FF3300"/>
                </a:solidFill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20" name="Line 89"/>
            <p:cNvSpPr>
              <a:spLocks noChangeShapeType="1"/>
            </p:cNvSpPr>
            <p:nvPr/>
          </p:nvSpPr>
          <p:spPr bwMode="auto">
            <a:xfrm>
              <a:off x="4058" y="1632"/>
              <a:ext cx="0" cy="384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</p:grpSp>
      <p:pic>
        <p:nvPicPr>
          <p:cNvPr id="139" name="Picture 7" descr="ph7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6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8" descr="ph7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549275"/>
            <a:ext cx="7556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4" name="Rectangle 90"/>
          <p:cNvSpPr>
            <a:spLocks noChangeArrowheads="1"/>
          </p:cNvSpPr>
          <p:nvPr/>
        </p:nvSpPr>
        <p:spPr bwMode="auto">
          <a:xfrm>
            <a:off x="883920" y="260668"/>
            <a:ext cx="802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defRPr/>
            </a:pPr>
            <a:r>
              <a:rPr lang="en-US" altLang="zh-CN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4</a:t>
            </a:r>
            <a:r>
              <a:rPr lang="zh-CN" altLang="en-US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、</a:t>
            </a:r>
            <a:r>
              <a:rPr lang="zh-CN" altLang="en-US" sz="3600" b="1" i="0" dirty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集电极开路“与非”</a:t>
            </a:r>
            <a:r>
              <a:rPr lang="zh-CN" altLang="en-US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门电路</a:t>
            </a:r>
            <a:r>
              <a:rPr lang="en-US" altLang="zh-CN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(OC</a:t>
            </a:r>
            <a:r>
              <a:rPr lang="zh-CN" altLang="en-US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门</a:t>
            </a:r>
            <a:r>
              <a:rPr lang="en-US" altLang="zh-CN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)</a:t>
            </a:r>
            <a:endParaRPr lang="en-US" altLang="zh-CN" sz="3600" b="1" i="0" dirty="0">
              <a:solidFill>
                <a:srgbClr val="C00000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841625" y="1488442"/>
            <a:ext cx="3302002" cy="2043114"/>
            <a:chOff x="528" y="2880"/>
            <a:chExt cx="2080" cy="1287"/>
          </a:xfrm>
        </p:grpSpPr>
        <p:sp>
          <p:nvSpPr>
            <p:cNvPr id="3" name="Rectangle 7"/>
            <p:cNvSpPr>
              <a:spLocks noChangeArrowheads="1"/>
            </p:cNvSpPr>
            <p:nvPr/>
          </p:nvSpPr>
          <p:spPr bwMode="auto">
            <a:xfrm>
              <a:off x="1248" y="2928"/>
              <a:ext cx="624" cy="76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864" y="3072"/>
              <a:ext cx="384" cy="576"/>
              <a:chOff x="3360" y="1056"/>
              <a:chExt cx="384" cy="576"/>
            </a:xfrm>
          </p:grpSpPr>
          <p:sp>
            <p:nvSpPr>
              <p:cNvPr id="18" name="Line 9"/>
              <p:cNvSpPr>
                <a:spLocks noChangeShapeType="1"/>
              </p:cNvSpPr>
              <p:nvPr/>
            </p:nvSpPr>
            <p:spPr bwMode="auto">
              <a:xfrm>
                <a:off x="3360" y="1056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9" name="Line 10"/>
              <p:cNvSpPr>
                <a:spLocks noChangeShapeType="1"/>
              </p:cNvSpPr>
              <p:nvPr/>
            </p:nvSpPr>
            <p:spPr bwMode="auto">
              <a:xfrm>
                <a:off x="3360" y="1344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20" name="Line 11"/>
              <p:cNvSpPr>
                <a:spLocks noChangeShapeType="1"/>
              </p:cNvSpPr>
              <p:nvPr/>
            </p:nvSpPr>
            <p:spPr bwMode="auto">
              <a:xfrm>
                <a:off x="3360" y="163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</p:grpSp>
        <p:sp>
          <p:nvSpPr>
            <p:cNvPr id="5" name="Oval 12"/>
            <p:cNvSpPr>
              <a:spLocks noChangeArrowheads="1"/>
            </p:cNvSpPr>
            <p:nvPr/>
          </p:nvSpPr>
          <p:spPr bwMode="auto">
            <a:xfrm>
              <a:off x="768" y="3024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6" name="Oval 13"/>
            <p:cNvSpPr>
              <a:spLocks noChangeArrowheads="1"/>
            </p:cNvSpPr>
            <p:nvPr/>
          </p:nvSpPr>
          <p:spPr bwMode="auto">
            <a:xfrm>
              <a:off x="768" y="3312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7" name="Oval 14"/>
            <p:cNvSpPr>
              <a:spLocks noChangeArrowheads="1"/>
            </p:cNvSpPr>
            <p:nvPr/>
          </p:nvSpPr>
          <p:spPr bwMode="auto">
            <a:xfrm>
              <a:off x="768" y="3600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8" name="Oval 15"/>
            <p:cNvSpPr>
              <a:spLocks noChangeArrowheads="1"/>
            </p:cNvSpPr>
            <p:nvPr/>
          </p:nvSpPr>
          <p:spPr bwMode="auto">
            <a:xfrm>
              <a:off x="1872" y="3216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9" name="Line 16"/>
            <p:cNvSpPr>
              <a:spLocks noChangeShapeType="1"/>
            </p:cNvSpPr>
            <p:nvPr/>
          </p:nvSpPr>
          <p:spPr bwMode="auto">
            <a:xfrm>
              <a:off x="1968" y="3264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0" name="Text Box 17"/>
            <p:cNvSpPr txBox="1">
              <a:spLocks noChangeArrowheads="1"/>
            </p:cNvSpPr>
            <p:nvPr/>
          </p:nvSpPr>
          <p:spPr bwMode="auto">
            <a:xfrm>
              <a:off x="1392" y="2928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i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&amp;</a:t>
              </a:r>
            </a:p>
          </p:txBody>
        </p:sp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2320" y="3072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dirty="0">
                  <a:ea typeface="华文中宋" pitchFamily="2" charset="-122"/>
                  <a:cs typeface="Times New Roman" pitchFamily="18" charset="0"/>
                </a:rPr>
                <a:t>Y</a:t>
              </a:r>
            </a:p>
          </p:txBody>
        </p:sp>
        <p:sp>
          <p:nvSpPr>
            <p:cNvPr id="12" name="Rectangle 19"/>
            <p:cNvSpPr>
              <a:spLocks noChangeArrowheads="1"/>
            </p:cNvSpPr>
            <p:nvPr/>
          </p:nvSpPr>
          <p:spPr bwMode="auto">
            <a:xfrm>
              <a:off x="528" y="3456"/>
              <a:ext cx="26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dirty="0">
                  <a:ea typeface="华文中宋" pitchFamily="2" charset="-122"/>
                  <a:cs typeface="Times New Roman" pitchFamily="18" charset="0"/>
                </a:rPr>
                <a:t>C</a:t>
              </a:r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528" y="3168"/>
              <a:ext cx="255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dirty="0">
                  <a:ea typeface="华文中宋" pitchFamily="2" charset="-122"/>
                  <a:cs typeface="Times New Roman" pitchFamily="18" charset="0"/>
                </a:rPr>
                <a:t>B</a:t>
              </a:r>
            </a:p>
          </p:txBody>
        </p:sp>
        <p:sp>
          <p:nvSpPr>
            <p:cNvPr id="14" name="Rectangle 21"/>
            <p:cNvSpPr>
              <a:spLocks noChangeArrowheads="1"/>
            </p:cNvSpPr>
            <p:nvPr/>
          </p:nvSpPr>
          <p:spPr bwMode="auto">
            <a:xfrm>
              <a:off x="528" y="2880"/>
              <a:ext cx="255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dirty="0">
                  <a:ea typeface="华文中宋" pitchFamily="2" charset="-122"/>
                  <a:cs typeface="Times New Roman" pitchFamily="18" charset="0"/>
                </a:rPr>
                <a:t>A</a:t>
              </a:r>
            </a:p>
          </p:txBody>
        </p:sp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973" y="3840"/>
              <a:ext cx="115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800" b="1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华文中宋" pitchFamily="2" charset="-122"/>
                  <a:cs typeface="Times New Roman" pitchFamily="18" charset="0"/>
                </a:rPr>
                <a:t>逻辑符号</a:t>
              </a:r>
            </a:p>
          </p:txBody>
        </p:sp>
        <p:sp>
          <p:nvSpPr>
            <p:cNvPr id="16" name="Text Box 23"/>
            <p:cNvSpPr txBox="1">
              <a:spLocks noChangeArrowheads="1"/>
            </p:cNvSpPr>
            <p:nvPr/>
          </p:nvSpPr>
          <p:spPr bwMode="auto">
            <a:xfrm>
              <a:off x="1248" y="3456"/>
              <a:ext cx="38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zh-CN" altLang="zh-CN" sz="2800" b="1" i="0">
                <a:solidFill>
                  <a:srgbClr val="FFFF00"/>
                </a:solidFill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7" name="Line 24"/>
            <p:cNvSpPr>
              <a:spLocks noChangeShapeType="1"/>
            </p:cNvSpPr>
            <p:nvPr/>
          </p:nvSpPr>
          <p:spPr bwMode="auto">
            <a:xfrm>
              <a:off x="1680" y="2928"/>
              <a:ext cx="192" cy="192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</p:grp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967104" y="513080"/>
            <a:ext cx="22840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2)  </a:t>
            </a:r>
            <a:r>
              <a:rPr lang="zh-CN" altLang="en-US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图形符号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65530" y="554673"/>
            <a:ext cx="2600392" cy="52322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CN" sz="2800" b="1" i="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3)  OC</a:t>
            </a:r>
            <a:r>
              <a:rPr lang="zh-CN" altLang="zh-CN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门的</a:t>
            </a:r>
            <a:r>
              <a:rPr lang="zh-CN" altLang="zh-CN" sz="2800" b="1" i="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特点</a:t>
            </a:r>
            <a:endParaRPr lang="zh-CN" altLang="en-US" sz="2800" b="1" i="0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984885" y="1281113"/>
            <a:ext cx="3383915" cy="138499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i="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(1).  </a:t>
            </a:r>
            <a:r>
              <a:rPr lang="zh-CN" altLang="en-US" sz="2800" b="1" i="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输出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端可直接驱动负载</a:t>
            </a: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4826000" y="508318"/>
            <a:ext cx="3717925" cy="4343401"/>
            <a:chOff x="288" y="909"/>
            <a:chExt cx="2342" cy="2736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528" y="1104"/>
              <a:ext cx="576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defRPr/>
              </a:pPr>
              <a:r>
                <a:rPr lang="zh-CN" altLang="en-US" sz="2800" b="1" i="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中宋" pitchFamily="2" charset="-122"/>
                  <a:cs typeface="Times New Roman" pitchFamily="18" charset="0"/>
                </a:rPr>
                <a:t>如：</a:t>
              </a:r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1728" y="2112"/>
              <a:ext cx="28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 b="1" i="0" dirty="0">
                  <a:ea typeface="华文中宋" pitchFamily="2" charset="-122"/>
                  <a:cs typeface="Times New Roman" pitchFamily="18" charset="0"/>
                </a:rPr>
                <a:t>Y</a:t>
              </a: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1008" y="1776"/>
              <a:ext cx="624" cy="76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grpSp>
          <p:nvGrpSpPr>
            <p:cNvPr id="8" name="Group 9"/>
            <p:cNvGrpSpPr>
              <a:grpSpLocks/>
            </p:cNvGrpSpPr>
            <p:nvPr/>
          </p:nvGrpSpPr>
          <p:grpSpPr bwMode="auto">
            <a:xfrm>
              <a:off x="624" y="1920"/>
              <a:ext cx="384" cy="576"/>
              <a:chOff x="3360" y="1056"/>
              <a:chExt cx="384" cy="576"/>
            </a:xfrm>
          </p:grpSpPr>
          <p:sp>
            <p:nvSpPr>
              <p:cNvPr id="42" name="Line 10"/>
              <p:cNvSpPr>
                <a:spLocks noChangeShapeType="1"/>
              </p:cNvSpPr>
              <p:nvPr/>
            </p:nvSpPr>
            <p:spPr bwMode="auto">
              <a:xfrm>
                <a:off x="3360" y="1056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43" name="Line 11"/>
              <p:cNvSpPr>
                <a:spLocks noChangeShapeType="1"/>
              </p:cNvSpPr>
              <p:nvPr/>
            </p:nvSpPr>
            <p:spPr bwMode="auto">
              <a:xfrm>
                <a:off x="3360" y="1344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44" name="Line 12"/>
              <p:cNvSpPr>
                <a:spLocks noChangeShapeType="1"/>
              </p:cNvSpPr>
              <p:nvPr/>
            </p:nvSpPr>
            <p:spPr bwMode="auto">
              <a:xfrm>
                <a:off x="3360" y="163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</p:grpSp>
        <p:sp>
          <p:nvSpPr>
            <p:cNvPr id="9" name="Oval 13"/>
            <p:cNvSpPr>
              <a:spLocks noChangeArrowheads="1"/>
            </p:cNvSpPr>
            <p:nvPr/>
          </p:nvSpPr>
          <p:spPr bwMode="auto">
            <a:xfrm>
              <a:off x="528" y="1872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528" y="2160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1" name="Oval 15"/>
            <p:cNvSpPr>
              <a:spLocks noChangeArrowheads="1"/>
            </p:cNvSpPr>
            <p:nvPr/>
          </p:nvSpPr>
          <p:spPr bwMode="auto">
            <a:xfrm>
              <a:off x="528" y="2448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2" name="Oval 16"/>
            <p:cNvSpPr>
              <a:spLocks noChangeArrowheads="1"/>
            </p:cNvSpPr>
            <p:nvPr/>
          </p:nvSpPr>
          <p:spPr bwMode="auto">
            <a:xfrm>
              <a:off x="1632" y="2064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3" name="Line 17"/>
            <p:cNvSpPr>
              <a:spLocks noChangeShapeType="1"/>
            </p:cNvSpPr>
            <p:nvPr/>
          </p:nvSpPr>
          <p:spPr bwMode="auto">
            <a:xfrm>
              <a:off x="1728" y="2112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1152" y="1776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i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&amp;</a:t>
              </a:r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288" y="2304"/>
              <a:ext cx="24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 b="1" dirty="0">
                  <a:ea typeface="华文中宋" pitchFamily="2" charset="-122"/>
                  <a:cs typeface="Times New Roman" pitchFamily="18" charset="0"/>
                </a:rPr>
                <a:t>C</a:t>
              </a:r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288" y="2016"/>
              <a:ext cx="23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 b="1" dirty="0">
                  <a:ea typeface="华文中宋" pitchFamily="2" charset="-122"/>
                  <a:cs typeface="Times New Roman" pitchFamily="18" charset="0"/>
                </a:rPr>
                <a:t>B</a:t>
              </a:r>
            </a:p>
          </p:txBody>
        </p:sp>
        <p:sp>
          <p:nvSpPr>
            <p:cNvPr id="17" name="Rectangle 21"/>
            <p:cNvSpPr>
              <a:spLocks noChangeArrowheads="1"/>
            </p:cNvSpPr>
            <p:nvPr/>
          </p:nvSpPr>
          <p:spPr bwMode="auto">
            <a:xfrm>
              <a:off x="288" y="1728"/>
              <a:ext cx="23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 b="1" dirty="0">
                  <a:ea typeface="华文中宋" pitchFamily="2" charset="-122"/>
                  <a:cs typeface="Times New Roman" pitchFamily="18" charset="0"/>
                </a:rPr>
                <a:t>A</a:t>
              </a:r>
            </a:p>
          </p:txBody>
        </p:sp>
        <p:sp>
          <p:nvSpPr>
            <p:cNvPr id="18" name="Line 22"/>
            <p:cNvSpPr>
              <a:spLocks noChangeShapeType="1"/>
            </p:cNvSpPr>
            <p:nvPr/>
          </p:nvSpPr>
          <p:spPr bwMode="auto">
            <a:xfrm>
              <a:off x="1440" y="1776"/>
              <a:ext cx="192" cy="192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grpSp>
          <p:nvGrpSpPr>
            <p:cNvPr id="19" name="Group 23"/>
            <p:cNvGrpSpPr>
              <a:grpSpLocks/>
            </p:cNvGrpSpPr>
            <p:nvPr/>
          </p:nvGrpSpPr>
          <p:grpSpPr bwMode="auto">
            <a:xfrm>
              <a:off x="1824" y="1296"/>
              <a:ext cx="240" cy="624"/>
              <a:chOff x="2423" y="2304"/>
              <a:chExt cx="240" cy="624"/>
            </a:xfrm>
          </p:grpSpPr>
          <p:sp>
            <p:nvSpPr>
              <p:cNvPr id="39" name="AutoShape 24"/>
              <p:cNvSpPr>
                <a:spLocks noChangeArrowheads="1"/>
              </p:cNvSpPr>
              <p:nvPr/>
            </p:nvSpPr>
            <p:spPr bwMode="auto">
              <a:xfrm>
                <a:off x="2448" y="2496"/>
                <a:ext cx="192" cy="240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rgbClr val="000018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40" name="Line 25"/>
              <p:cNvSpPr>
                <a:spLocks noChangeShapeType="1"/>
              </p:cNvSpPr>
              <p:nvPr/>
            </p:nvSpPr>
            <p:spPr bwMode="auto">
              <a:xfrm>
                <a:off x="2423" y="2496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1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41" name="Line 26"/>
              <p:cNvSpPr>
                <a:spLocks noChangeShapeType="1"/>
              </p:cNvSpPr>
              <p:nvPr/>
            </p:nvSpPr>
            <p:spPr bwMode="auto">
              <a:xfrm>
                <a:off x="2544" y="2304"/>
                <a:ext cx="0" cy="624"/>
              </a:xfrm>
              <a:prstGeom prst="line">
                <a:avLst/>
              </a:prstGeom>
              <a:noFill/>
              <a:ln w="38100">
                <a:solidFill>
                  <a:srgbClr val="00001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</p:grpSp>
        <p:sp>
          <p:nvSpPr>
            <p:cNvPr id="20" name="Text Box 27"/>
            <p:cNvSpPr txBox="1">
              <a:spLocks noChangeArrowheads="1"/>
            </p:cNvSpPr>
            <p:nvPr/>
          </p:nvSpPr>
          <p:spPr bwMode="auto">
            <a:xfrm>
              <a:off x="2176" y="1488"/>
              <a:ext cx="454" cy="29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 b="1" i="0" dirty="0">
                  <a:ea typeface="华文中宋" pitchFamily="2" charset="-122"/>
                  <a:cs typeface="Times New Roman" pitchFamily="18" charset="0"/>
                </a:rPr>
                <a:t>KA</a:t>
              </a:r>
            </a:p>
          </p:txBody>
        </p:sp>
        <p:sp>
          <p:nvSpPr>
            <p:cNvPr id="21" name="Line 28"/>
            <p:cNvSpPr>
              <a:spLocks noChangeShapeType="1"/>
            </p:cNvSpPr>
            <p:nvPr/>
          </p:nvSpPr>
          <p:spPr bwMode="auto">
            <a:xfrm flipV="1">
              <a:off x="2400" y="1776"/>
              <a:ext cx="0" cy="336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2" name="Line 29"/>
            <p:cNvSpPr>
              <a:spLocks noChangeShapeType="1"/>
            </p:cNvSpPr>
            <p:nvPr/>
          </p:nvSpPr>
          <p:spPr bwMode="auto">
            <a:xfrm>
              <a:off x="1943" y="1920"/>
              <a:ext cx="458" cy="0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3" name="Line 30"/>
            <p:cNvSpPr>
              <a:spLocks noChangeShapeType="1"/>
            </p:cNvSpPr>
            <p:nvPr/>
          </p:nvSpPr>
          <p:spPr bwMode="auto">
            <a:xfrm flipV="1">
              <a:off x="2400" y="1152"/>
              <a:ext cx="0" cy="336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4" name="Line 31"/>
            <p:cNvSpPr>
              <a:spLocks noChangeShapeType="1"/>
            </p:cNvSpPr>
            <p:nvPr/>
          </p:nvSpPr>
          <p:spPr bwMode="auto">
            <a:xfrm>
              <a:off x="1945" y="1296"/>
              <a:ext cx="458" cy="0"/>
            </a:xfrm>
            <a:prstGeom prst="line">
              <a:avLst/>
            </a:prstGeom>
            <a:noFill/>
            <a:ln w="38100">
              <a:solidFill>
                <a:srgbClr val="0000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5" name="Oval 32"/>
            <p:cNvSpPr>
              <a:spLocks noChangeArrowheads="1"/>
            </p:cNvSpPr>
            <p:nvPr/>
          </p:nvSpPr>
          <p:spPr bwMode="auto">
            <a:xfrm>
              <a:off x="2352" y="1056"/>
              <a:ext cx="96" cy="9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6" name="Text Box 33"/>
            <p:cNvSpPr txBox="1">
              <a:spLocks noChangeArrowheads="1"/>
            </p:cNvSpPr>
            <p:nvPr/>
          </p:nvSpPr>
          <p:spPr bwMode="auto">
            <a:xfrm>
              <a:off x="1811" y="909"/>
              <a:ext cx="67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 b="1" i="0" dirty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+24V</a:t>
              </a:r>
            </a:p>
          </p:txBody>
        </p:sp>
        <p:grpSp>
          <p:nvGrpSpPr>
            <p:cNvPr id="27" name="Group 34"/>
            <p:cNvGrpSpPr>
              <a:grpSpLocks/>
            </p:cNvGrpSpPr>
            <p:nvPr/>
          </p:nvGrpSpPr>
          <p:grpSpPr bwMode="auto">
            <a:xfrm>
              <a:off x="816" y="2595"/>
              <a:ext cx="1321" cy="1050"/>
              <a:chOff x="864" y="2595"/>
              <a:chExt cx="1321" cy="1050"/>
            </a:xfrm>
          </p:grpSpPr>
          <p:sp>
            <p:nvSpPr>
              <p:cNvPr id="28" name="Line 35"/>
              <p:cNvSpPr>
                <a:spLocks noChangeShapeType="1"/>
              </p:cNvSpPr>
              <p:nvPr/>
            </p:nvSpPr>
            <p:spPr bwMode="auto">
              <a:xfrm>
                <a:off x="1152" y="2928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1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29" name="Oval 36"/>
              <p:cNvSpPr>
                <a:spLocks noChangeArrowheads="1"/>
              </p:cNvSpPr>
              <p:nvPr/>
            </p:nvSpPr>
            <p:spPr bwMode="auto">
              <a:xfrm>
                <a:off x="1056" y="2880"/>
                <a:ext cx="93" cy="93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00001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30" name="Line 37"/>
              <p:cNvSpPr>
                <a:spLocks noChangeShapeType="1"/>
              </p:cNvSpPr>
              <p:nvPr/>
            </p:nvSpPr>
            <p:spPr bwMode="auto">
              <a:xfrm>
                <a:off x="1584" y="2832"/>
                <a:ext cx="192" cy="96"/>
              </a:xfrm>
              <a:prstGeom prst="line">
                <a:avLst/>
              </a:prstGeom>
              <a:noFill/>
              <a:ln w="38100">
                <a:solidFill>
                  <a:srgbClr val="00001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31" name="Line 38"/>
              <p:cNvSpPr>
                <a:spLocks noChangeShapeType="1"/>
              </p:cNvSpPr>
              <p:nvPr/>
            </p:nvSpPr>
            <p:spPr bwMode="auto">
              <a:xfrm>
                <a:off x="1776" y="292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00001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32" name="AutoShape 39"/>
              <p:cNvSpPr>
                <a:spLocks noChangeArrowheads="1"/>
              </p:cNvSpPr>
              <p:nvPr/>
            </p:nvSpPr>
            <p:spPr bwMode="auto">
              <a:xfrm>
                <a:off x="1945" y="3120"/>
                <a:ext cx="240" cy="240"/>
              </a:xfrm>
              <a:prstGeom prst="flowChartSummingJunction">
                <a:avLst/>
              </a:prstGeom>
              <a:noFill/>
              <a:ln w="38100">
                <a:solidFill>
                  <a:srgbClr val="00001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33" name="Line 40"/>
              <p:cNvSpPr>
                <a:spLocks noChangeShapeType="1"/>
              </p:cNvSpPr>
              <p:nvPr/>
            </p:nvSpPr>
            <p:spPr bwMode="auto">
              <a:xfrm>
                <a:off x="2064" y="2928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1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34" name="Line 41"/>
              <p:cNvSpPr>
                <a:spLocks noChangeShapeType="1"/>
              </p:cNvSpPr>
              <p:nvPr/>
            </p:nvSpPr>
            <p:spPr bwMode="auto">
              <a:xfrm>
                <a:off x="2064" y="3360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1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35" name="Line 42"/>
              <p:cNvSpPr>
                <a:spLocks noChangeShapeType="1"/>
              </p:cNvSpPr>
              <p:nvPr/>
            </p:nvSpPr>
            <p:spPr bwMode="auto">
              <a:xfrm flipH="1">
                <a:off x="1152" y="3600"/>
                <a:ext cx="912" cy="0"/>
              </a:xfrm>
              <a:prstGeom prst="line">
                <a:avLst/>
              </a:prstGeom>
              <a:noFill/>
              <a:ln w="38100">
                <a:solidFill>
                  <a:srgbClr val="00001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36" name="Oval 43"/>
              <p:cNvSpPr>
                <a:spLocks noChangeArrowheads="1"/>
              </p:cNvSpPr>
              <p:nvPr/>
            </p:nvSpPr>
            <p:spPr bwMode="auto">
              <a:xfrm>
                <a:off x="1056" y="3552"/>
                <a:ext cx="93" cy="93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00001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37" name="Rectangle 44"/>
              <p:cNvSpPr>
                <a:spLocks noChangeArrowheads="1"/>
              </p:cNvSpPr>
              <p:nvPr/>
            </p:nvSpPr>
            <p:spPr bwMode="auto">
              <a:xfrm>
                <a:off x="1504" y="2595"/>
                <a:ext cx="397" cy="291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r>
                  <a:rPr lang="en-US" altLang="zh-CN" sz="2400" b="1" i="0" dirty="0">
                    <a:ea typeface="华文中宋" pitchFamily="2" charset="-122"/>
                    <a:cs typeface="Times New Roman" pitchFamily="18" charset="0"/>
                  </a:rPr>
                  <a:t>KA</a:t>
                </a:r>
              </a:p>
            </p:txBody>
          </p:sp>
          <p:sp>
            <p:nvSpPr>
              <p:cNvPr id="38" name="Rectangle 45"/>
              <p:cNvSpPr>
                <a:spLocks noChangeArrowheads="1"/>
              </p:cNvSpPr>
              <p:nvPr/>
            </p:nvSpPr>
            <p:spPr bwMode="auto">
              <a:xfrm>
                <a:off x="864" y="3072"/>
                <a:ext cx="578" cy="330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r>
                  <a:rPr lang="en-US" altLang="zh-CN" sz="2800" b="1" i="0">
                    <a:solidFill>
                      <a:srgbClr val="FF3300"/>
                    </a:solidFill>
                    <a:ea typeface="华文中宋" pitchFamily="2" charset="-122"/>
                    <a:cs typeface="Times New Roman" pitchFamily="18" charset="0"/>
                  </a:rPr>
                  <a:t>~220</a:t>
                </a:r>
              </a:p>
            </p:txBody>
          </p:sp>
        </p:grpSp>
      </p:grpSp>
      <p:pic>
        <p:nvPicPr>
          <p:cNvPr id="277" name="Picture 7" descr="ph7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6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8" name="Picture 8" descr="ph7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549275"/>
            <a:ext cx="7556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6"/>
          <p:cNvSpPr>
            <a:spLocks noChangeArrowheads="1"/>
          </p:cNvSpPr>
          <p:nvPr/>
        </p:nvSpPr>
        <p:spPr bwMode="auto">
          <a:xfrm>
            <a:off x="916305" y="1264920"/>
            <a:ext cx="3330575" cy="138499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i="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(2</a:t>
            </a:r>
            <a:r>
              <a:rPr lang="en-US" altLang="zh-CN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).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几个输出端可直接相联</a:t>
            </a:r>
          </a:p>
        </p:txBody>
      </p:sp>
      <p:grpSp>
        <p:nvGrpSpPr>
          <p:cNvPr id="46" name="Group 47"/>
          <p:cNvGrpSpPr>
            <a:grpSpLocks/>
          </p:cNvGrpSpPr>
          <p:nvPr/>
        </p:nvGrpSpPr>
        <p:grpSpPr bwMode="auto">
          <a:xfrm>
            <a:off x="5003486" y="568960"/>
            <a:ext cx="3567116" cy="3733800"/>
            <a:chOff x="3043" y="1200"/>
            <a:chExt cx="2247" cy="2352"/>
          </a:xfrm>
        </p:grpSpPr>
        <p:grpSp>
          <p:nvGrpSpPr>
            <p:cNvPr id="47" name="Group 48"/>
            <p:cNvGrpSpPr>
              <a:grpSpLocks/>
            </p:cNvGrpSpPr>
            <p:nvPr/>
          </p:nvGrpSpPr>
          <p:grpSpPr bwMode="auto">
            <a:xfrm>
              <a:off x="3043" y="1200"/>
              <a:ext cx="2247" cy="2352"/>
              <a:chOff x="2947" y="1200"/>
              <a:chExt cx="2247" cy="2352"/>
            </a:xfrm>
          </p:grpSpPr>
          <p:sp>
            <p:nvSpPr>
              <p:cNvPr id="49" name="Line 49"/>
              <p:cNvSpPr>
                <a:spLocks noChangeShapeType="1"/>
              </p:cNvSpPr>
              <p:nvPr/>
            </p:nvSpPr>
            <p:spPr bwMode="auto">
              <a:xfrm>
                <a:off x="4416" y="1728"/>
                <a:ext cx="0" cy="15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50" name="Oval 50"/>
              <p:cNvSpPr>
                <a:spLocks noChangeArrowheads="1"/>
              </p:cNvSpPr>
              <p:nvPr/>
            </p:nvSpPr>
            <p:spPr bwMode="auto">
              <a:xfrm>
                <a:off x="4800" y="1344"/>
                <a:ext cx="73" cy="7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51" name="Rectangle 51"/>
              <p:cNvSpPr>
                <a:spLocks noChangeArrowheads="1"/>
              </p:cNvSpPr>
              <p:nvPr/>
            </p:nvSpPr>
            <p:spPr bwMode="auto">
              <a:xfrm>
                <a:off x="3648" y="1392"/>
                <a:ext cx="432" cy="6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grpSp>
            <p:nvGrpSpPr>
              <p:cNvPr id="52" name="Group 52"/>
              <p:cNvGrpSpPr>
                <a:grpSpLocks/>
              </p:cNvGrpSpPr>
              <p:nvPr/>
            </p:nvGrpSpPr>
            <p:grpSpPr bwMode="auto">
              <a:xfrm>
                <a:off x="3360" y="1541"/>
                <a:ext cx="288" cy="326"/>
                <a:chOff x="3360" y="621"/>
                <a:chExt cx="384" cy="326"/>
              </a:xfrm>
            </p:grpSpPr>
            <p:sp>
              <p:nvSpPr>
                <p:cNvPr id="104" name="Line 53"/>
                <p:cNvSpPr>
                  <a:spLocks noChangeShapeType="1"/>
                </p:cNvSpPr>
                <p:nvPr/>
              </p:nvSpPr>
              <p:spPr bwMode="auto">
                <a:xfrm>
                  <a:off x="3360" y="621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sz="2400" i="0"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105" name="Line 54"/>
                <p:cNvSpPr>
                  <a:spLocks noChangeShapeType="1"/>
                </p:cNvSpPr>
                <p:nvPr/>
              </p:nvSpPr>
              <p:spPr bwMode="auto">
                <a:xfrm>
                  <a:off x="3360" y="781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sz="2400" i="0"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106" name="Line 55"/>
                <p:cNvSpPr>
                  <a:spLocks noChangeShapeType="1"/>
                </p:cNvSpPr>
                <p:nvPr/>
              </p:nvSpPr>
              <p:spPr bwMode="auto">
                <a:xfrm>
                  <a:off x="3360" y="947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sz="2400" i="0"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53" name="Oval 56"/>
              <p:cNvSpPr>
                <a:spLocks noChangeArrowheads="1"/>
              </p:cNvSpPr>
              <p:nvPr/>
            </p:nvSpPr>
            <p:spPr bwMode="auto">
              <a:xfrm>
                <a:off x="3287" y="1499"/>
                <a:ext cx="73" cy="7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54" name="Line 57"/>
              <p:cNvSpPr>
                <a:spLocks noChangeShapeType="1"/>
              </p:cNvSpPr>
              <p:nvPr/>
            </p:nvSpPr>
            <p:spPr bwMode="auto">
              <a:xfrm>
                <a:off x="4176" y="1728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55" name="Text Box 58"/>
              <p:cNvSpPr txBox="1">
                <a:spLocks noChangeArrowheads="1"/>
              </p:cNvSpPr>
              <p:nvPr/>
            </p:nvSpPr>
            <p:spPr bwMode="auto">
              <a:xfrm>
                <a:off x="3696" y="1392"/>
                <a:ext cx="288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400" b="1" i="0">
                    <a:solidFill>
                      <a:schemeClr val="accent2"/>
                    </a:solidFill>
                    <a:ea typeface="华文中宋" pitchFamily="2" charset="-122"/>
                    <a:cs typeface="Times New Roman" pitchFamily="18" charset="0"/>
                  </a:rPr>
                  <a:t>&amp;</a:t>
                </a:r>
                <a:endParaRPr lang="en-US" altLang="zh-CN" sz="2400" b="1" i="0">
                  <a:solidFill>
                    <a:srgbClr val="FFFF00"/>
                  </a:solidFill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56" name="Rectangle 59"/>
              <p:cNvSpPr>
                <a:spLocks noChangeArrowheads="1"/>
              </p:cNvSpPr>
              <p:nvPr/>
            </p:nvSpPr>
            <p:spPr bwMode="auto">
              <a:xfrm>
                <a:off x="2979" y="1345"/>
                <a:ext cx="29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400" b="1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A</a:t>
                </a:r>
                <a:r>
                  <a:rPr lang="en-US" altLang="zh-CN" sz="2400" b="1" i="0" baseline="-25000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1</a:t>
                </a:r>
                <a:endParaRPr lang="en-US" altLang="zh-CN" sz="2400" b="1" i="0" dirty="0">
                  <a:solidFill>
                    <a:srgbClr val="CC0000"/>
                  </a:solidFill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57" name="Rectangle 60"/>
              <p:cNvSpPr>
                <a:spLocks noChangeArrowheads="1"/>
              </p:cNvSpPr>
              <p:nvPr/>
            </p:nvSpPr>
            <p:spPr bwMode="auto">
              <a:xfrm>
                <a:off x="2966" y="1526"/>
                <a:ext cx="310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400" b="1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B</a:t>
                </a:r>
                <a:r>
                  <a:rPr lang="en-US" altLang="zh-CN" sz="2400" b="1" i="0" baseline="-25000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1</a:t>
                </a:r>
              </a:p>
            </p:txBody>
          </p:sp>
          <p:sp>
            <p:nvSpPr>
              <p:cNvPr id="58" name="Rectangle 61"/>
              <p:cNvSpPr>
                <a:spLocks noChangeArrowheads="1"/>
              </p:cNvSpPr>
              <p:nvPr/>
            </p:nvSpPr>
            <p:spPr bwMode="auto">
              <a:xfrm>
                <a:off x="2966" y="1718"/>
                <a:ext cx="310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400" b="1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C</a:t>
                </a:r>
                <a:r>
                  <a:rPr lang="en-US" altLang="zh-CN" sz="2400" b="1" i="0" baseline="-25000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1</a:t>
                </a:r>
              </a:p>
            </p:txBody>
          </p:sp>
          <p:sp>
            <p:nvSpPr>
              <p:cNvPr id="59" name="Oval 62"/>
              <p:cNvSpPr>
                <a:spLocks noChangeArrowheads="1"/>
              </p:cNvSpPr>
              <p:nvPr/>
            </p:nvSpPr>
            <p:spPr bwMode="auto">
              <a:xfrm>
                <a:off x="3289" y="1658"/>
                <a:ext cx="73" cy="7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60" name="Oval 63"/>
              <p:cNvSpPr>
                <a:spLocks noChangeArrowheads="1"/>
              </p:cNvSpPr>
              <p:nvPr/>
            </p:nvSpPr>
            <p:spPr bwMode="auto">
              <a:xfrm>
                <a:off x="3289" y="1824"/>
                <a:ext cx="73" cy="7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61" name="Oval 64"/>
              <p:cNvSpPr>
                <a:spLocks noChangeArrowheads="1"/>
              </p:cNvSpPr>
              <p:nvPr/>
            </p:nvSpPr>
            <p:spPr bwMode="auto">
              <a:xfrm>
                <a:off x="4080" y="1680"/>
                <a:ext cx="95" cy="9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62" name="Rectangle 65"/>
              <p:cNvSpPr>
                <a:spLocks noChangeArrowheads="1"/>
              </p:cNvSpPr>
              <p:nvPr/>
            </p:nvSpPr>
            <p:spPr bwMode="auto">
              <a:xfrm>
                <a:off x="4128" y="1440"/>
                <a:ext cx="28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400" b="1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Y</a:t>
                </a:r>
                <a:r>
                  <a:rPr lang="en-US" altLang="zh-CN" sz="2400" b="1" i="0" baseline="-25000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1</a:t>
                </a:r>
                <a:endParaRPr lang="en-US" altLang="zh-CN" sz="2400" b="1" i="0" dirty="0">
                  <a:solidFill>
                    <a:srgbClr val="CC0000"/>
                  </a:solidFill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63" name="Line 66"/>
              <p:cNvSpPr>
                <a:spLocks noChangeShapeType="1"/>
              </p:cNvSpPr>
              <p:nvPr/>
            </p:nvSpPr>
            <p:spPr bwMode="auto">
              <a:xfrm>
                <a:off x="3936" y="1392"/>
                <a:ext cx="144" cy="144"/>
              </a:xfrm>
              <a:prstGeom prst="line">
                <a:avLst/>
              </a:prstGeom>
              <a:noFill/>
              <a:ln w="38100">
                <a:solidFill>
                  <a:srgbClr val="00001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64" name="Rectangle 67"/>
              <p:cNvSpPr>
                <a:spLocks noChangeArrowheads="1"/>
              </p:cNvSpPr>
              <p:nvPr/>
            </p:nvSpPr>
            <p:spPr bwMode="auto">
              <a:xfrm>
                <a:off x="3648" y="2160"/>
                <a:ext cx="432" cy="6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grpSp>
            <p:nvGrpSpPr>
              <p:cNvPr id="65" name="Group 68"/>
              <p:cNvGrpSpPr>
                <a:grpSpLocks/>
              </p:cNvGrpSpPr>
              <p:nvPr/>
            </p:nvGrpSpPr>
            <p:grpSpPr bwMode="auto">
              <a:xfrm>
                <a:off x="3360" y="2309"/>
                <a:ext cx="288" cy="326"/>
                <a:chOff x="3360" y="621"/>
                <a:chExt cx="384" cy="326"/>
              </a:xfrm>
            </p:grpSpPr>
            <p:sp>
              <p:nvSpPr>
                <p:cNvPr id="101" name="Line 69"/>
                <p:cNvSpPr>
                  <a:spLocks noChangeShapeType="1"/>
                </p:cNvSpPr>
                <p:nvPr/>
              </p:nvSpPr>
              <p:spPr bwMode="auto">
                <a:xfrm>
                  <a:off x="3360" y="621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sz="2400" i="0"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102" name="Line 70"/>
                <p:cNvSpPr>
                  <a:spLocks noChangeShapeType="1"/>
                </p:cNvSpPr>
                <p:nvPr/>
              </p:nvSpPr>
              <p:spPr bwMode="auto">
                <a:xfrm>
                  <a:off x="3360" y="781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sz="2400" i="0"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103" name="Line 71"/>
                <p:cNvSpPr>
                  <a:spLocks noChangeShapeType="1"/>
                </p:cNvSpPr>
                <p:nvPr/>
              </p:nvSpPr>
              <p:spPr bwMode="auto">
                <a:xfrm>
                  <a:off x="3360" y="947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sz="2400" i="0"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66" name="Oval 72"/>
              <p:cNvSpPr>
                <a:spLocks noChangeArrowheads="1"/>
              </p:cNvSpPr>
              <p:nvPr/>
            </p:nvSpPr>
            <p:spPr bwMode="auto">
              <a:xfrm>
                <a:off x="3287" y="2267"/>
                <a:ext cx="73" cy="7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67" name="Line 73"/>
              <p:cNvSpPr>
                <a:spLocks noChangeShapeType="1"/>
              </p:cNvSpPr>
              <p:nvPr/>
            </p:nvSpPr>
            <p:spPr bwMode="auto">
              <a:xfrm>
                <a:off x="4176" y="2496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68" name="Text Box 74"/>
              <p:cNvSpPr txBox="1">
                <a:spLocks noChangeArrowheads="1"/>
              </p:cNvSpPr>
              <p:nvPr/>
            </p:nvSpPr>
            <p:spPr bwMode="auto">
              <a:xfrm>
                <a:off x="3696" y="2160"/>
                <a:ext cx="288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400" b="1" i="0">
                    <a:solidFill>
                      <a:schemeClr val="accent2"/>
                    </a:solidFill>
                    <a:ea typeface="华文中宋" pitchFamily="2" charset="-122"/>
                    <a:cs typeface="Times New Roman" pitchFamily="18" charset="0"/>
                  </a:rPr>
                  <a:t>&amp;</a:t>
                </a:r>
                <a:endParaRPr lang="en-US" altLang="zh-CN" sz="2400" b="1" i="0">
                  <a:solidFill>
                    <a:srgbClr val="FFFF00"/>
                  </a:solidFill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69" name="Rectangle 75"/>
              <p:cNvSpPr>
                <a:spLocks noChangeArrowheads="1"/>
              </p:cNvSpPr>
              <p:nvPr/>
            </p:nvSpPr>
            <p:spPr bwMode="auto">
              <a:xfrm>
                <a:off x="2947" y="2104"/>
                <a:ext cx="29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400" b="1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A</a:t>
                </a:r>
                <a:r>
                  <a:rPr lang="en-US" altLang="zh-CN" sz="2400" b="1" i="0" baseline="-25000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2</a:t>
                </a:r>
                <a:endParaRPr lang="en-US" altLang="zh-CN" sz="2400" b="1" i="0" dirty="0">
                  <a:solidFill>
                    <a:srgbClr val="CC0000"/>
                  </a:solidFill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70" name="Rectangle 76"/>
              <p:cNvSpPr>
                <a:spLocks noChangeArrowheads="1"/>
              </p:cNvSpPr>
              <p:nvPr/>
            </p:nvSpPr>
            <p:spPr bwMode="auto">
              <a:xfrm>
                <a:off x="2966" y="2294"/>
                <a:ext cx="310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400" b="1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B</a:t>
                </a:r>
                <a:r>
                  <a:rPr lang="en-US" altLang="zh-CN" sz="2400" b="1" i="0" baseline="-25000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2</a:t>
                </a:r>
              </a:p>
            </p:txBody>
          </p:sp>
          <p:sp>
            <p:nvSpPr>
              <p:cNvPr id="71" name="Rectangle 77"/>
              <p:cNvSpPr>
                <a:spLocks noChangeArrowheads="1"/>
              </p:cNvSpPr>
              <p:nvPr/>
            </p:nvSpPr>
            <p:spPr bwMode="auto">
              <a:xfrm>
                <a:off x="2966" y="2486"/>
                <a:ext cx="310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400" b="1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C</a:t>
                </a:r>
                <a:r>
                  <a:rPr lang="en-US" altLang="zh-CN" sz="2400" b="1" i="0" baseline="-25000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2</a:t>
                </a:r>
              </a:p>
            </p:txBody>
          </p:sp>
          <p:sp>
            <p:nvSpPr>
              <p:cNvPr id="72" name="Oval 78"/>
              <p:cNvSpPr>
                <a:spLocks noChangeArrowheads="1"/>
              </p:cNvSpPr>
              <p:nvPr/>
            </p:nvSpPr>
            <p:spPr bwMode="auto">
              <a:xfrm>
                <a:off x="3289" y="2426"/>
                <a:ext cx="73" cy="7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73" name="Oval 79"/>
              <p:cNvSpPr>
                <a:spLocks noChangeArrowheads="1"/>
              </p:cNvSpPr>
              <p:nvPr/>
            </p:nvSpPr>
            <p:spPr bwMode="auto">
              <a:xfrm>
                <a:off x="3289" y="2592"/>
                <a:ext cx="73" cy="7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74" name="Rectangle 80"/>
              <p:cNvSpPr>
                <a:spLocks noChangeArrowheads="1"/>
              </p:cNvSpPr>
              <p:nvPr/>
            </p:nvSpPr>
            <p:spPr bwMode="auto">
              <a:xfrm>
                <a:off x="4128" y="2208"/>
                <a:ext cx="28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400" b="1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Y</a:t>
                </a:r>
                <a:r>
                  <a:rPr lang="en-US" altLang="zh-CN" sz="2400" b="1" i="0" baseline="-25000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2</a:t>
                </a:r>
                <a:endParaRPr lang="en-US" altLang="zh-CN" sz="2400" b="1" i="0" dirty="0">
                  <a:solidFill>
                    <a:srgbClr val="CC0000"/>
                  </a:solidFill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75" name="Line 81"/>
              <p:cNvSpPr>
                <a:spLocks noChangeShapeType="1"/>
              </p:cNvSpPr>
              <p:nvPr/>
            </p:nvSpPr>
            <p:spPr bwMode="auto">
              <a:xfrm>
                <a:off x="3936" y="2160"/>
                <a:ext cx="144" cy="144"/>
              </a:xfrm>
              <a:prstGeom prst="line">
                <a:avLst/>
              </a:prstGeom>
              <a:noFill/>
              <a:ln w="38100">
                <a:solidFill>
                  <a:srgbClr val="00001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76" name="Rectangle 82"/>
              <p:cNvSpPr>
                <a:spLocks noChangeArrowheads="1"/>
              </p:cNvSpPr>
              <p:nvPr/>
            </p:nvSpPr>
            <p:spPr bwMode="auto">
              <a:xfrm>
                <a:off x="3648" y="2928"/>
                <a:ext cx="432" cy="6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grpSp>
            <p:nvGrpSpPr>
              <p:cNvPr id="77" name="Group 83"/>
              <p:cNvGrpSpPr>
                <a:grpSpLocks/>
              </p:cNvGrpSpPr>
              <p:nvPr/>
            </p:nvGrpSpPr>
            <p:grpSpPr bwMode="auto">
              <a:xfrm>
                <a:off x="3360" y="3077"/>
                <a:ext cx="288" cy="326"/>
                <a:chOff x="3360" y="621"/>
                <a:chExt cx="384" cy="326"/>
              </a:xfrm>
            </p:grpSpPr>
            <p:sp>
              <p:nvSpPr>
                <p:cNvPr id="98" name="Line 84"/>
                <p:cNvSpPr>
                  <a:spLocks noChangeShapeType="1"/>
                </p:cNvSpPr>
                <p:nvPr/>
              </p:nvSpPr>
              <p:spPr bwMode="auto">
                <a:xfrm>
                  <a:off x="3360" y="621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sz="2400" i="0"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99" name="Line 85"/>
                <p:cNvSpPr>
                  <a:spLocks noChangeShapeType="1"/>
                </p:cNvSpPr>
                <p:nvPr/>
              </p:nvSpPr>
              <p:spPr bwMode="auto">
                <a:xfrm>
                  <a:off x="3360" y="781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sz="2400" i="0"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100" name="Line 86"/>
                <p:cNvSpPr>
                  <a:spLocks noChangeShapeType="1"/>
                </p:cNvSpPr>
                <p:nvPr/>
              </p:nvSpPr>
              <p:spPr bwMode="auto">
                <a:xfrm>
                  <a:off x="3360" y="947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sz="2400" i="0">
                    <a:ea typeface="华文中宋" pitchFamily="2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78" name="Oval 87"/>
              <p:cNvSpPr>
                <a:spLocks noChangeArrowheads="1"/>
              </p:cNvSpPr>
              <p:nvPr/>
            </p:nvSpPr>
            <p:spPr bwMode="auto">
              <a:xfrm>
                <a:off x="3287" y="3035"/>
                <a:ext cx="73" cy="7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79" name="Line 88"/>
              <p:cNvSpPr>
                <a:spLocks noChangeShapeType="1"/>
              </p:cNvSpPr>
              <p:nvPr/>
            </p:nvSpPr>
            <p:spPr bwMode="auto">
              <a:xfrm>
                <a:off x="4176" y="3264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0" name="Text Box 89"/>
              <p:cNvSpPr txBox="1">
                <a:spLocks noChangeArrowheads="1"/>
              </p:cNvSpPr>
              <p:nvPr/>
            </p:nvSpPr>
            <p:spPr bwMode="auto">
              <a:xfrm>
                <a:off x="3696" y="2928"/>
                <a:ext cx="288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400" b="1" i="0">
                    <a:solidFill>
                      <a:schemeClr val="accent2"/>
                    </a:solidFill>
                    <a:ea typeface="华文中宋" pitchFamily="2" charset="-122"/>
                    <a:cs typeface="Times New Roman" pitchFamily="18" charset="0"/>
                  </a:rPr>
                  <a:t>&amp;</a:t>
                </a:r>
                <a:endParaRPr lang="en-US" altLang="zh-CN" sz="2400" b="1" i="0">
                  <a:solidFill>
                    <a:srgbClr val="FFFF00"/>
                  </a:solidFill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1" name="Rectangle 90"/>
              <p:cNvSpPr>
                <a:spLocks noChangeArrowheads="1"/>
              </p:cNvSpPr>
              <p:nvPr/>
            </p:nvSpPr>
            <p:spPr bwMode="auto">
              <a:xfrm>
                <a:off x="2976" y="2870"/>
                <a:ext cx="29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400" b="1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A</a:t>
                </a:r>
                <a:r>
                  <a:rPr lang="en-US" altLang="zh-CN" sz="2400" b="1" i="0" baseline="-25000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3</a:t>
                </a:r>
                <a:endParaRPr lang="en-US" altLang="zh-CN" sz="2400" b="1" i="0" dirty="0">
                  <a:solidFill>
                    <a:srgbClr val="CC0000"/>
                  </a:solidFill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2" name="Rectangle 91"/>
              <p:cNvSpPr>
                <a:spLocks noChangeArrowheads="1"/>
              </p:cNvSpPr>
              <p:nvPr/>
            </p:nvSpPr>
            <p:spPr bwMode="auto">
              <a:xfrm>
                <a:off x="2986" y="3062"/>
                <a:ext cx="310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400" b="1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B</a:t>
                </a:r>
                <a:r>
                  <a:rPr lang="en-US" altLang="zh-CN" sz="2400" b="1" i="0" baseline="-25000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3</a:t>
                </a:r>
              </a:p>
            </p:txBody>
          </p:sp>
          <p:sp>
            <p:nvSpPr>
              <p:cNvPr id="83" name="Rectangle 92"/>
              <p:cNvSpPr>
                <a:spLocks noChangeArrowheads="1"/>
              </p:cNvSpPr>
              <p:nvPr/>
            </p:nvSpPr>
            <p:spPr bwMode="auto">
              <a:xfrm>
                <a:off x="2986" y="3254"/>
                <a:ext cx="310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400" b="1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C</a:t>
                </a:r>
                <a:r>
                  <a:rPr lang="en-US" altLang="zh-CN" sz="2400" b="1" i="0" baseline="-25000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3</a:t>
                </a:r>
              </a:p>
            </p:txBody>
          </p:sp>
          <p:sp>
            <p:nvSpPr>
              <p:cNvPr id="84" name="Oval 93"/>
              <p:cNvSpPr>
                <a:spLocks noChangeArrowheads="1"/>
              </p:cNvSpPr>
              <p:nvPr/>
            </p:nvSpPr>
            <p:spPr bwMode="auto">
              <a:xfrm>
                <a:off x="3289" y="3194"/>
                <a:ext cx="73" cy="7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5" name="Oval 94"/>
              <p:cNvSpPr>
                <a:spLocks noChangeArrowheads="1"/>
              </p:cNvSpPr>
              <p:nvPr/>
            </p:nvSpPr>
            <p:spPr bwMode="auto">
              <a:xfrm>
                <a:off x="3289" y="3360"/>
                <a:ext cx="73" cy="7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6" name="Rectangle 95"/>
              <p:cNvSpPr>
                <a:spLocks noChangeArrowheads="1"/>
              </p:cNvSpPr>
              <p:nvPr/>
            </p:nvSpPr>
            <p:spPr bwMode="auto">
              <a:xfrm>
                <a:off x="4128" y="2976"/>
                <a:ext cx="28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400" b="1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Y</a:t>
                </a:r>
                <a:r>
                  <a:rPr lang="en-US" altLang="zh-CN" sz="2400" b="1" i="0" baseline="-25000" dirty="0">
                    <a:solidFill>
                      <a:srgbClr val="CC0000"/>
                    </a:solidFill>
                    <a:ea typeface="华文中宋" pitchFamily="2" charset="-122"/>
                    <a:cs typeface="Times New Roman" pitchFamily="18" charset="0"/>
                  </a:rPr>
                  <a:t>3</a:t>
                </a:r>
                <a:endParaRPr lang="en-US" altLang="zh-CN" sz="2400" b="1" i="0" dirty="0">
                  <a:solidFill>
                    <a:srgbClr val="CC0000"/>
                  </a:solidFill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7" name="Line 96"/>
              <p:cNvSpPr>
                <a:spLocks noChangeShapeType="1"/>
              </p:cNvSpPr>
              <p:nvPr/>
            </p:nvSpPr>
            <p:spPr bwMode="auto">
              <a:xfrm>
                <a:off x="3936" y="2928"/>
                <a:ext cx="144" cy="144"/>
              </a:xfrm>
              <a:prstGeom prst="line">
                <a:avLst/>
              </a:prstGeom>
              <a:noFill/>
              <a:ln w="38100">
                <a:solidFill>
                  <a:srgbClr val="00001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8" name="Line 97"/>
              <p:cNvSpPr>
                <a:spLocks noChangeShapeType="1"/>
              </p:cNvSpPr>
              <p:nvPr/>
            </p:nvSpPr>
            <p:spPr bwMode="auto">
              <a:xfrm>
                <a:off x="4416" y="2496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00001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9" name="Oval 98"/>
              <p:cNvSpPr>
                <a:spLocks noChangeArrowheads="1"/>
              </p:cNvSpPr>
              <p:nvPr/>
            </p:nvSpPr>
            <p:spPr bwMode="auto">
              <a:xfrm>
                <a:off x="4393" y="2471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90" name="Line 99"/>
              <p:cNvSpPr>
                <a:spLocks noChangeShapeType="1"/>
              </p:cNvSpPr>
              <p:nvPr/>
            </p:nvSpPr>
            <p:spPr bwMode="auto">
              <a:xfrm flipV="1">
                <a:off x="4848" y="2112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00001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91" name="Oval 100"/>
              <p:cNvSpPr>
                <a:spLocks noChangeArrowheads="1"/>
              </p:cNvSpPr>
              <p:nvPr/>
            </p:nvSpPr>
            <p:spPr bwMode="auto">
              <a:xfrm>
                <a:off x="4080" y="2448"/>
                <a:ext cx="95" cy="9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92" name="Oval 101"/>
              <p:cNvSpPr>
                <a:spLocks noChangeArrowheads="1"/>
              </p:cNvSpPr>
              <p:nvPr/>
            </p:nvSpPr>
            <p:spPr bwMode="auto">
              <a:xfrm>
                <a:off x="4080" y="3216"/>
                <a:ext cx="95" cy="9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93" name="Oval 102"/>
              <p:cNvSpPr>
                <a:spLocks noChangeArrowheads="1"/>
              </p:cNvSpPr>
              <p:nvPr/>
            </p:nvSpPr>
            <p:spPr bwMode="auto">
              <a:xfrm>
                <a:off x="4800" y="2448"/>
                <a:ext cx="73" cy="7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94" name="Line 103"/>
              <p:cNvSpPr>
                <a:spLocks noChangeShapeType="1"/>
              </p:cNvSpPr>
              <p:nvPr/>
            </p:nvSpPr>
            <p:spPr bwMode="auto">
              <a:xfrm flipV="1">
                <a:off x="4842" y="1405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00001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95" name="Rectangle 104"/>
              <p:cNvSpPr>
                <a:spLocks noChangeArrowheads="1"/>
              </p:cNvSpPr>
              <p:nvPr/>
            </p:nvSpPr>
            <p:spPr bwMode="auto">
              <a:xfrm>
                <a:off x="4800" y="1824"/>
                <a:ext cx="96" cy="288"/>
              </a:xfrm>
              <a:prstGeom prst="rect">
                <a:avLst/>
              </a:prstGeom>
              <a:noFill/>
              <a:ln w="38100">
                <a:solidFill>
                  <a:srgbClr val="000018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96" name="Rectangle 105"/>
              <p:cNvSpPr>
                <a:spLocks noChangeArrowheads="1"/>
              </p:cNvSpPr>
              <p:nvPr/>
            </p:nvSpPr>
            <p:spPr bwMode="auto">
              <a:xfrm>
                <a:off x="4874" y="1200"/>
                <a:ext cx="257" cy="291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r>
                  <a:rPr lang="en-US" altLang="zh-CN" sz="2400" b="1" dirty="0">
                    <a:solidFill>
                      <a:srgbClr val="FF3300"/>
                    </a:solidFill>
                    <a:ea typeface="华文中宋" pitchFamily="2" charset="-122"/>
                    <a:cs typeface="Times New Roman" pitchFamily="18" charset="0"/>
                  </a:rPr>
                  <a:t>U</a:t>
                </a:r>
              </a:p>
            </p:txBody>
          </p:sp>
          <p:sp>
            <p:nvSpPr>
              <p:cNvPr id="97" name="Rectangle 106"/>
              <p:cNvSpPr>
                <a:spLocks noChangeArrowheads="1"/>
              </p:cNvSpPr>
              <p:nvPr/>
            </p:nvSpPr>
            <p:spPr bwMode="auto">
              <a:xfrm>
                <a:off x="4870" y="1805"/>
                <a:ext cx="324" cy="291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r>
                  <a:rPr lang="en-US" altLang="zh-CN" sz="2400" b="1" dirty="0">
                    <a:ea typeface="华文中宋" pitchFamily="2" charset="-122"/>
                    <a:cs typeface="Times New Roman" pitchFamily="18" charset="0"/>
                  </a:rPr>
                  <a:t>R</a:t>
                </a:r>
                <a:r>
                  <a:rPr lang="en-US" altLang="zh-CN" sz="2400" b="1" i="0" baseline="-25000" dirty="0">
                    <a:ea typeface="华文中宋" pitchFamily="2" charset="-122"/>
                    <a:cs typeface="Times New Roman" pitchFamily="18" charset="0"/>
                  </a:rPr>
                  <a:t>L</a:t>
                </a:r>
              </a:p>
            </p:txBody>
          </p:sp>
        </p:grpSp>
        <p:sp>
          <p:nvSpPr>
            <p:cNvPr id="48" name="Rectangle 107"/>
            <p:cNvSpPr>
              <a:spLocks noChangeArrowheads="1"/>
            </p:cNvSpPr>
            <p:nvPr/>
          </p:nvSpPr>
          <p:spPr bwMode="auto">
            <a:xfrm>
              <a:off x="4811" y="2496"/>
              <a:ext cx="224" cy="291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altLang="zh-CN" sz="2400" b="1" dirty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Y</a:t>
              </a:r>
            </a:p>
          </p:txBody>
        </p:sp>
      </p:grpSp>
      <p:grpSp>
        <p:nvGrpSpPr>
          <p:cNvPr id="107" name="Group 108"/>
          <p:cNvGrpSpPr>
            <a:grpSpLocks/>
          </p:cNvGrpSpPr>
          <p:nvPr/>
        </p:nvGrpSpPr>
        <p:grpSpPr bwMode="auto">
          <a:xfrm>
            <a:off x="4414530" y="899160"/>
            <a:ext cx="1112840" cy="2808289"/>
            <a:chOff x="2736" y="1488"/>
            <a:chExt cx="701" cy="1769"/>
          </a:xfrm>
        </p:grpSpPr>
        <p:grpSp>
          <p:nvGrpSpPr>
            <p:cNvPr id="108" name="Group 109"/>
            <p:cNvGrpSpPr>
              <a:grpSpLocks/>
            </p:cNvGrpSpPr>
            <p:nvPr/>
          </p:nvGrpSpPr>
          <p:grpSpPr bwMode="auto">
            <a:xfrm>
              <a:off x="2736" y="1488"/>
              <a:ext cx="432" cy="480"/>
              <a:chOff x="2736" y="1488"/>
              <a:chExt cx="432" cy="480"/>
            </a:xfrm>
          </p:grpSpPr>
          <p:sp>
            <p:nvSpPr>
              <p:cNvPr id="111" name="AutoShape 110"/>
              <p:cNvSpPr>
                <a:spLocks/>
              </p:cNvSpPr>
              <p:nvPr/>
            </p:nvSpPr>
            <p:spPr bwMode="auto">
              <a:xfrm>
                <a:off x="3072" y="1488"/>
                <a:ext cx="96" cy="480"/>
              </a:xfrm>
              <a:prstGeom prst="leftBrace">
                <a:avLst>
                  <a:gd name="adj1" fmla="val 41667"/>
                  <a:gd name="adj2" fmla="val 50000"/>
                </a:avLst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12" name="Rectangle 111"/>
              <p:cNvSpPr>
                <a:spLocks noChangeArrowheads="1"/>
              </p:cNvSpPr>
              <p:nvPr/>
            </p:nvSpPr>
            <p:spPr bwMode="auto">
              <a:xfrm>
                <a:off x="2736" y="1584"/>
                <a:ext cx="385" cy="291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r>
                  <a:rPr lang="en-US" altLang="zh-CN" sz="2400" b="1" i="0" dirty="0">
                    <a:solidFill>
                      <a:srgbClr val="FF3300"/>
                    </a:solidFill>
                    <a:ea typeface="华文中宋" pitchFamily="2" charset="-122"/>
                    <a:cs typeface="Times New Roman" pitchFamily="18" charset="0"/>
                  </a:rPr>
                  <a:t>“1”</a:t>
                </a:r>
              </a:p>
            </p:txBody>
          </p:sp>
        </p:grpSp>
        <p:sp>
          <p:nvSpPr>
            <p:cNvPr id="109" name="Text Box 112"/>
            <p:cNvSpPr txBox="1">
              <a:spLocks noChangeArrowheads="1"/>
            </p:cNvSpPr>
            <p:nvPr/>
          </p:nvSpPr>
          <p:spPr bwMode="auto">
            <a:xfrm>
              <a:off x="2787" y="2186"/>
              <a:ext cx="624" cy="291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 b="1" i="0" dirty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“0”</a:t>
              </a:r>
            </a:p>
          </p:txBody>
        </p:sp>
        <p:sp>
          <p:nvSpPr>
            <p:cNvPr id="110" name="Text Box 113"/>
            <p:cNvSpPr txBox="1">
              <a:spLocks noChangeArrowheads="1"/>
            </p:cNvSpPr>
            <p:nvPr/>
          </p:nvSpPr>
          <p:spPr bwMode="auto">
            <a:xfrm>
              <a:off x="2813" y="2966"/>
              <a:ext cx="624" cy="291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 b="1" i="0" dirty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“0”</a:t>
              </a:r>
            </a:p>
          </p:txBody>
        </p:sp>
      </p:grpSp>
      <p:sp>
        <p:nvSpPr>
          <p:cNvPr id="113" name="Text Box 114"/>
          <p:cNvSpPr txBox="1">
            <a:spLocks noChangeArrowheads="1"/>
          </p:cNvSpPr>
          <p:nvPr/>
        </p:nvSpPr>
        <p:spPr bwMode="auto">
          <a:xfrm>
            <a:off x="7716520" y="2987040"/>
            <a:ext cx="767080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 i="0" dirty="0">
                <a:solidFill>
                  <a:srgbClr val="FF3300"/>
                </a:solidFill>
                <a:ea typeface="华文中宋" pitchFamily="2" charset="-122"/>
                <a:cs typeface="Times New Roman" pitchFamily="18" charset="0"/>
              </a:rPr>
              <a:t>“0”</a:t>
            </a:r>
          </a:p>
        </p:txBody>
      </p:sp>
      <p:grpSp>
        <p:nvGrpSpPr>
          <p:cNvPr id="114" name="Group 115"/>
          <p:cNvGrpSpPr>
            <a:grpSpLocks/>
          </p:cNvGrpSpPr>
          <p:nvPr/>
        </p:nvGrpSpPr>
        <p:grpSpPr bwMode="auto">
          <a:xfrm>
            <a:off x="7411720" y="1407160"/>
            <a:ext cx="457200" cy="1143000"/>
            <a:chOff x="4560" y="1728"/>
            <a:chExt cx="288" cy="720"/>
          </a:xfrm>
        </p:grpSpPr>
        <p:sp>
          <p:nvSpPr>
            <p:cNvPr id="115" name="Line 116"/>
            <p:cNvSpPr>
              <a:spLocks noChangeShapeType="1"/>
            </p:cNvSpPr>
            <p:nvPr/>
          </p:nvSpPr>
          <p:spPr bwMode="auto">
            <a:xfrm>
              <a:off x="4848" y="1728"/>
              <a:ext cx="0" cy="62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16" name="Line 117"/>
            <p:cNvSpPr>
              <a:spLocks noChangeShapeType="1"/>
            </p:cNvSpPr>
            <p:nvPr/>
          </p:nvSpPr>
          <p:spPr bwMode="auto">
            <a:xfrm flipH="1">
              <a:off x="4560" y="2448"/>
              <a:ext cx="288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</p:grpSp>
      <p:sp>
        <p:nvSpPr>
          <p:cNvPr id="117" name="Line 118"/>
          <p:cNvSpPr>
            <a:spLocks noChangeShapeType="1"/>
          </p:cNvSpPr>
          <p:nvPr/>
        </p:nvSpPr>
        <p:spPr bwMode="auto">
          <a:xfrm flipV="1">
            <a:off x="7411720" y="1559560"/>
            <a:ext cx="0" cy="91440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800" i="0">
              <a:ea typeface="华文中宋" pitchFamily="2" charset="-122"/>
              <a:cs typeface="Times New Roman" pitchFamily="18" charset="0"/>
            </a:endParaRPr>
          </a:p>
        </p:txBody>
      </p:sp>
      <p:grpSp>
        <p:nvGrpSpPr>
          <p:cNvPr id="118" name="Group 119"/>
          <p:cNvGrpSpPr>
            <a:grpSpLocks/>
          </p:cNvGrpSpPr>
          <p:nvPr/>
        </p:nvGrpSpPr>
        <p:grpSpPr bwMode="auto">
          <a:xfrm>
            <a:off x="7030720" y="2550160"/>
            <a:ext cx="228600" cy="1371600"/>
            <a:chOff x="4320" y="2448"/>
            <a:chExt cx="144" cy="864"/>
          </a:xfrm>
        </p:grpSpPr>
        <p:sp>
          <p:nvSpPr>
            <p:cNvPr id="119" name="Line 120"/>
            <p:cNvSpPr>
              <a:spLocks noChangeShapeType="1"/>
            </p:cNvSpPr>
            <p:nvPr/>
          </p:nvSpPr>
          <p:spPr bwMode="auto">
            <a:xfrm>
              <a:off x="4320" y="2448"/>
              <a:ext cx="96" cy="9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20" name="Line 121"/>
            <p:cNvSpPr>
              <a:spLocks noChangeShapeType="1"/>
            </p:cNvSpPr>
            <p:nvPr/>
          </p:nvSpPr>
          <p:spPr bwMode="auto">
            <a:xfrm>
              <a:off x="4368" y="3216"/>
              <a:ext cx="96" cy="9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</p:grpSp>
      <p:sp>
        <p:nvSpPr>
          <p:cNvPr id="121" name="Text Box 122"/>
          <p:cNvSpPr txBox="1">
            <a:spLocks noChangeArrowheads="1"/>
          </p:cNvSpPr>
          <p:nvPr/>
        </p:nvSpPr>
        <p:spPr bwMode="auto">
          <a:xfrm>
            <a:off x="7178040" y="960120"/>
            <a:ext cx="695960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 i="0" dirty="0">
                <a:solidFill>
                  <a:srgbClr val="FF3300"/>
                </a:solidFill>
                <a:ea typeface="华文中宋" pitchFamily="2" charset="-122"/>
                <a:cs typeface="Times New Roman" pitchFamily="18" charset="0"/>
              </a:rPr>
              <a:t>“0”</a:t>
            </a:r>
          </a:p>
        </p:txBody>
      </p:sp>
      <p:pic>
        <p:nvPicPr>
          <p:cNvPr id="124" name="Picture 7" descr="ph7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6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" name="Picture 8" descr="ph7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549275"/>
            <a:ext cx="7556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" name="Rectangle 2"/>
          <p:cNvSpPr>
            <a:spLocks noChangeArrowheads="1"/>
          </p:cNvSpPr>
          <p:nvPr/>
        </p:nvSpPr>
        <p:spPr bwMode="auto">
          <a:xfrm>
            <a:off x="1065530" y="554673"/>
            <a:ext cx="2600392" cy="52322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CN" sz="2800" b="1" i="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3)  OC</a:t>
            </a:r>
            <a:r>
              <a:rPr lang="zh-CN" altLang="zh-CN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门的</a:t>
            </a:r>
            <a:r>
              <a:rPr lang="zh-CN" altLang="zh-CN" sz="2800" b="1" i="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特点</a:t>
            </a:r>
            <a:endParaRPr lang="zh-CN" altLang="en-US" sz="2800" b="1" i="0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utoUpdateAnimBg="0"/>
      <p:bldP spid="113" grpId="0" autoUpdateAnimBg="0"/>
      <p:bldP spid="121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 Box 5"/>
          <p:cNvSpPr txBox="1">
            <a:spLocks noChangeArrowheads="1"/>
          </p:cNvSpPr>
          <p:nvPr/>
        </p:nvSpPr>
        <p:spPr bwMode="auto">
          <a:xfrm>
            <a:off x="847725" y="1155065"/>
            <a:ext cx="31400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1). CMOS</a:t>
            </a:r>
            <a:r>
              <a:rPr lang="zh-CN" altLang="en-US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反相器</a:t>
            </a:r>
          </a:p>
        </p:txBody>
      </p:sp>
      <p:pic>
        <p:nvPicPr>
          <p:cNvPr id="125" name="图片 6" descr="1626434_124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07255" y="693738"/>
            <a:ext cx="373697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5"/>
          <p:cNvSpPr txBox="1">
            <a:spLocks noChangeArrowheads="1"/>
          </p:cNvSpPr>
          <p:nvPr/>
        </p:nvSpPr>
        <p:spPr bwMode="auto">
          <a:xfrm>
            <a:off x="701675" y="1887538"/>
            <a:ext cx="32861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1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：</a:t>
            </a:r>
            <a:r>
              <a:rPr lang="en-US" altLang="zh-CN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N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沟道增强型</a:t>
            </a:r>
          </a:p>
        </p:txBody>
      </p:sp>
      <p:sp>
        <p:nvSpPr>
          <p:cNvPr id="129" name="Text Box 5"/>
          <p:cNvSpPr txBox="1">
            <a:spLocks noChangeArrowheads="1"/>
          </p:cNvSpPr>
          <p:nvPr/>
        </p:nvSpPr>
        <p:spPr bwMode="auto">
          <a:xfrm>
            <a:off x="752475" y="2563178"/>
            <a:ext cx="32861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2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：</a:t>
            </a:r>
            <a:r>
              <a:rPr lang="en-US" altLang="zh-CN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P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沟道增强型</a:t>
            </a:r>
          </a:p>
        </p:txBody>
      </p:sp>
      <p:sp>
        <p:nvSpPr>
          <p:cNvPr id="130" name="Rectangle 195"/>
          <p:cNvSpPr>
            <a:spLocks noChangeArrowheads="1"/>
          </p:cNvSpPr>
          <p:nvPr/>
        </p:nvSpPr>
        <p:spPr bwMode="auto">
          <a:xfrm>
            <a:off x="427673" y="186373"/>
            <a:ext cx="3576620" cy="646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5</a:t>
            </a:r>
            <a:r>
              <a:rPr lang="zh-CN" altLang="en-US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 sz="3600" b="1" i="0" dirty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CMOS</a:t>
            </a:r>
            <a:r>
              <a:rPr lang="zh-CN" altLang="en-US" sz="3600" b="1" i="0" dirty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门电路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utoUpdateAnimBg="0"/>
      <p:bldP spid="128" grpId="0" autoUpdateAnimBg="0"/>
      <p:bldP spid="12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ordArt 32"/>
          <p:cNvSpPr>
            <a:spLocks noChangeArrowheads="1" noChangeShapeType="1" noTextEdit="1"/>
          </p:cNvSpPr>
          <p:nvPr/>
        </p:nvSpPr>
        <p:spPr bwMode="auto">
          <a:xfrm>
            <a:off x="712713" y="1169581"/>
            <a:ext cx="393072" cy="949768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28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/>
                  </a:outerShdw>
                </a:effectLst>
                <a:ea typeface="华文中宋" pitchFamily="2" charset="-122"/>
                <a:cs typeface="Times New Roman" pitchFamily="18" charset="0"/>
              </a:rPr>
              <a:t>？</a:t>
            </a:r>
          </a:p>
        </p:txBody>
      </p:sp>
      <p:sp>
        <p:nvSpPr>
          <p:cNvPr id="12" name="Text Box 33"/>
          <p:cNvSpPr txBox="1">
            <a:spLocks noChangeArrowheads="1"/>
          </p:cNvSpPr>
          <p:nvPr/>
        </p:nvSpPr>
        <p:spPr bwMode="auto">
          <a:xfrm>
            <a:off x="1358642" y="1060451"/>
            <a:ext cx="3904474" cy="1956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 i="0" dirty="0">
                <a:ea typeface="华文中宋" pitchFamily="2" charset="-122"/>
                <a:cs typeface="Times New Roman" pitchFamily="18" charset="0"/>
              </a:rPr>
              <a:t>内部电路是什么样的，如何实现相应的逻辑功能？</a:t>
            </a:r>
          </a:p>
        </p:txBody>
      </p:sp>
      <p:graphicFrame>
        <p:nvGraphicFramePr>
          <p:cNvPr id="14" name="Object 6"/>
          <p:cNvGraphicFramePr>
            <a:graphicFrameLocks noChangeAspect="1"/>
          </p:cNvGraphicFramePr>
          <p:nvPr/>
        </p:nvGraphicFramePr>
        <p:xfrm>
          <a:off x="5929313" y="1214438"/>
          <a:ext cx="2147887" cy="865187"/>
        </p:xfrm>
        <a:graphic>
          <a:graphicData uri="http://schemas.openxmlformats.org/presentationml/2006/ole">
            <p:oleObj spid="_x0000_s37890" name="Visio" r:id="rId3" imgW="882396" imgH="355092" progId="Visio.Drawing.11">
              <p:embed/>
            </p:oleObj>
          </a:graphicData>
        </a:graphic>
      </p:graphicFrame>
      <p:graphicFrame>
        <p:nvGraphicFramePr>
          <p:cNvPr id="15" name="Object 7"/>
          <p:cNvGraphicFramePr>
            <a:graphicFrameLocks noChangeAspect="1"/>
          </p:cNvGraphicFramePr>
          <p:nvPr/>
        </p:nvGraphicFramePr>
        <p:xfrm>
          <a:off x="6192136" y="2199610"/>
          <a:ext cx="1320800" cy="528638"/>
        </p:xfrm>
        <a:graphic>
          <a:graphicData uri="http://schemas.openxmlformats.org/presentationml/2006/ole">
            <p:oleObj spid="_x0000_s37891" name="公式" r:id="rId4" imgW="444240" imgH="177480" progId="Equation.3">
              <p:embed/>
            </p:oleObj>
          </a:graphicData>
        </a:graphic>
      </p:graphicFrame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1092828" y="3222182"/>
            <a:ext cx="7783198" cy="1310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 i="0" dirty="0">
                <a:ea typeface="华文中宋" pitchFamily="2" charset="-122"/>
                <a:cs typeface="Times New Roman" pitchFamily="18" charset="0"/>
              </a:rPr>
              <a:t>实际中广泛使用的是：</a:t>
            </a:r>
            <a:r>
              <a:rPr lang="en-US" altLang="zh-CN" sz="2800" i="0" dirty="0">
                <a:solidFill>
                  <a:srgbClr val="C00000"/>
                </a:solidFill>
                <a:ea typeface="华文中宋" pitchFamily="2" charset="-122"/>
                <a:cs typeface="Times New Roman" pitchFamily="18" charset="0"/>
              </a:rPr>
              <a:t>TTL</a:t>
            </a:r>
            <a:r>
              <a:rPr lang="zh-CN" altLang="en-US" sz="2800" i="0" dirty="0">
                <a:solidFill>
                  <a:srgbClr val="C00000"/>
                </a:solidFill>
                <a:ea typeface="华文中宋" pitchFamily="2" charset="-122"/>
                <a:cs typeface="Times New Roman" pitchFamily="18" charset="0"/>
              </a:rPr>
              <a:t>和</a:t>
            </a:r>
            <a:r>
              <a:rPr lang="en-US" altLang="zh-CN" sz="2800" i="0" dirty="0">
                <a:solidFill>
                  <a:srgbClr val="C00000"/>
                </a:solidFill>
                <a:ea typeface="华文中宋" pitchFamily="2" charset="-122"/>
                <a:cs typeface="Times New Roman" pitchFamily="18" charset="0"/>
              </a:rPr>
              <a:t>CMOS</a:t>
            </a:r>
            <a:r>
              <a:rPr lang="zh-CN" altLang="en-US" sz="2800" i="0" dirty="0">
                <a:solidFill>
                  <a:srgbClr val="C00000"/>
                </a:solidFill>
                <a:ea typeface="华文中宋" pitchFamily="2" charset="-122"/>
                <a:cs typeface="Times New Roman" pitchFamily="18" charset="0"/>
              </a:rPr>
              <a:t>集成门电路</a:t>
            </a:r>
            <a:endParaRPr lang="en-US" altLang="zh-CN" sz="2800" i="0" dirty="0">
              <a:solidFill>
                <a:srgbClr val="C00000"/>
              </a:solidFill>
              <a:ea typeface="华文中宋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800" i="0" dirty="0">
                <a:solidFill>
                  <a:srgbClr val="3333FF"/>
                </a:solidFill>
                <a:ea typeface="华文中宋" pitchFamily="2" charset="-122"/>
                <a:cs typeface="Times New Roman" pitchFamily="18" charset="0"/>
              </a:rPr>
              <a:t>二极管、三极管、</a:t>
            </a:r>
            <a:r>
              <a:rPr lang="en-US" altLang="zh-CN" sz="2800" i="0" dirty="0">
                <a:solidFill>
                  <a:srgbClr val="3333FF"/>
                </a:solidFill>
                <a:ea typeface="华文中宋" pitchFamily="2" charset="-122"/>
                <a:cs typeface="Times New Roman" pitchFamily="18" charset="0"/>
              </a:rPr>
              <a:t>MOS</a:t>
            </a:r>
            <a:r>
              <a:rPr lang="zh-CN" altLang="en-US" sz="2800" i="0" dirty="0">
                <a:solidFill>
                  <a:srgbClr val="3333FF"/>
                </a:solidFill>
                <a:ea typeface="华文中宋" pitchFamily="2" charset="-122"/>
                <a:cs typeface="Times New Roman" pitchFamily="18" charset="0"/>
              </a:rPr>
              <a:t>管都工作在</a:t>
            </a:r>
            <a:r>
              <a:rPr lang="zh-CN" altLang="en-US" sz="2800" i="0" dirty="0">
                <a:solidFill>
                  <a:srgbClr val="FF0000"/>
                </a:solidFill>
                <a:ea typeface="华文中宋" pitchFamily="2" charset="-122"/>
                <a:cs typeface="Times New Roman" pitchFamily="18" charset="0"/>
              </a:rPr>
              <a:t>开关状态</a:t>
            </a:r>
            <a:r>
              <a:rPr lang="zh-CN" altLang="en-US" sz="2800" i="0" dirty="0">
                <a:solidFill>
                  <a:srgbClr val="3333FF"/>
                </a:solidFill>
                <a:ea typeface="华文中宋" pitchFamily="2" charset="-122"/>
                <a:cs typeface="Times New Roman" pitchFamily="18" charset="0"/>
              </a:rPr>
              <a:t>！！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428596" y="214296"/>
            <a:ext cx="2357454" cy="54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、概述</a:t>
            </a:r>
            <a:endParaRPr kumimoji="0" lang="zh-CN" altLang="en-US" sz="3600" b="1" i="0" dirty="0">
              <a:solidFill>
                <a:srgbClr val="C00000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utoUpdateAnimBg="0"/>
      <p:bldP spid="16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 Box 5"/>
          <p:cNvSpPr txBox="1">
            <a:spLocks noChangeArrowheads="1"/>
          </p:cNvSpPr>
          <p:nvPr/>
        </p:nvSpPr>
        <p:spPr bwMode="auto">
          <a:xfrm>
            <a:off x="847725" y="921385"/>
            <a:ext cx="31400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1). CMOS</a:t>
            </a:r>
            <a:r>
              <a:rPr lang="zh-CN" altLang="en-US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反相器</a:t>
            </a:r>
          </a:p>
        </p:txBody>
      </p:sp>
      <p:pic>
        <p:nvPicPr>
          <p:cNvPr id="125" name="图片 6" descr="1626434_124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3175" y="957898"/>
            <a:ext cx="373697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" name="Text Box 5"/>
          <p:cNvSpPr txBox="1">
            <a:spLocks noChangeArrowheads="1"/>
          </p:cNvSpPr>
          <p:nvPr/>
        </p:nvSpPr>
        <p:spPr bwMode="auto">
          <a:xfrm>
            <a:off x="620395" y="1869123"/>
            <a:ext cx="4495800" cy="195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当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U</a:t>
            </a:r>
            <a:r>
              <a:rPr lang="en-US" altLang="zh-CN" sz="2800" b="1" i="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I</a:t>
            </a:r>
            <a:r>
              <a:rPr lang="en-US" altLang="zh-CN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=0V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时：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U</a:t>
            </a:r>
            <a:r>
              <a:rPr lang="en-US" altLang="zh-CN" sz="2800" b="1" i="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GS1</a:t>
            </a:r>
            <a:r>
              <a:rPr lang="en-US" altLang="zh-CN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=0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，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1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截止；</a:t>
            </a:r>
            <a:r>
              <a:rPr lang="en-US" altLang="zh-CN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|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U</a:t>
            </a:r>
            <a:r>
              <a:rPr lang="en-US" altLang="zh-CN" sz="2800" b="1" i="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GS2</a:t>
            </a:r>
            <a:r>
              <a:rPr lang="en-US" altLang="zh-CN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 |≈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U</a:t>
            </a:r>
            <a:r>
              <a:rPr lang="en-US" altLang="zh-CN" sz="2800" b="1" i="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DD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，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2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导通。输出高电平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U</a:t>
            </a:r>
            <a:r>
              <a:rPr lang="en-US" altLang="zh-CN" sz="2800" b="1" i="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OH </a:t>
            </a:r>
            <a:r>
              <a:rPr lang="en-US" altLang="zh-CN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≈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U</a:t>
            </a:r>
            <a:r>
              <a:rPr lang="en-US" altLang="zh-CN" sz="2800" b="1" i="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DD</a:t>
            </a:r>
            <a:endParaRPr lang="zh-CN" altLang="en-US" sz="2800" b="1" i="0" baseline="-25000" dirty="0">
              <a:effectLst>
                <a:outerShdw blurRad="38100" dist="38100" dir="2700000" algn="tl">
                  <a:srgbClr val="C0C0C0"/>
                </a:outerShdw>
              </a:effectLst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130" name="Rectangle 195"/>
          <p:cNvSpPr>
            <a:spLocks noChangeArrowheads="1"/>
          </p:cNvSpPr>
          <p:nvPr/>
        </p:nvSpPr>
        <p:spPr bwMode="auto">
          <a:xfrm>
            <a:off x="427673" y="186373"/>
            <a:ext cx="3576620" cy="646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5</a:t>
            </a:r>
            <a:r>
              <a:rPr lang="zh-CN" altLang="en-US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 sz="3600" b="1" i="0" dirty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CMOS</a:t>
            </a:r>
            <a:r>
              <a:rPr lang="zh-CN" altLang="en-US" sz="3600" b="1" i="0" dirty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门电路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utoUpdateAnimBg="0"/>
      <p:bldP spid="126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 Box 5"/>
          <p:cNvSpPr txBox="1">
            <a:spLocks noChangeArrowheads="1"/>
          </p:cNvSpPr>
          <p:nvPr/>
        </p:nvSpPr>
        <p:spPr bwMode="auto">
          <a:xfrm>
            <a:off x="847725" y="921385"/>
            <a:ext cx="31400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1). CMOS</a:t>
            </a:r>
            <a:r>
              <a:rPr lang="zh-CN" altLang="en-US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反相器</a:t>
            </a:r>
          </a:p>
        </p:txBody>
      </p:sp>
      <p:pic>
        <p:nvPicPr>
          <p:cNvPr id="125" name="图片 6" descr="1626434_124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3175" y="957898"/>
            <a:ext cx="373697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7" name="Text Box 5"/>
          <p:cNvSpPr txBox="1">
            <a:spLocks noChangeArrowheads="1"/>
          </p:cNvSpPr>
          <p:nvPr/>
        </p:nvSpPr>
        <p:spPr bwMode="auto">
          <a:xfrm>
            <a:off x="494348" y="1878648"/>
            <a:ext cx="44958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当</a:t>
            </a:r>
            <a:r>
              <a:rPr lang="en-US" altLang="zh-CN" sz="2800" b="1" dirty="0" smtClean="0">
                <a:ea typeface="华文中宋" pitchFamily="2" charset="-122"/>
                <a:cs typeface="Times New Roman" pitchFamily="18" charset="0"/>
              </a:rPr>
              <a:t>U</a:t>
            </a:r>
            <a:r>
              <a:rPr lang="en-US" altLang="zh-CN" sz="2800" b="1" i="0" baseline="-25000" dirty="0" smtClean="0">
                <a:ea typeface="华文中宋" pitchFamily="2" charset="-122"/>
                <a:cs typeface="Times New Roman" pitchFamily="18" charset="0"/>
              </a:rPr>
              <a:t>I</a:t>
            </a:r>
            <a:r>
              <a:rPr lang="en-US" altLang="zh-CN" sz="2800" b="1" i="0" dirty="0" smtClean="0">
                <a:ea typeface="华文中宋" pitchFamily="2" charset="-122"/>
                <a:cs typeface="Times New Roman" pitchFamily="18" charset="0"/>
              </a:rPr>
              <a:t> ≈ 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U</a:t>
            </a:r>
            <a:r>
              <a:rPr lang="en-US" altLang="zh-CN" sz="2800" b="1" i="0" baseline="-25000" dirty="0">
                <a:ea typeface="华文中宋" pitchFamily="2" charset="-122"/>
                <a:cs typeface="Times New Roman" pitchFamily="18" charset="0"/>
              </a:rPr>
              <a:t>DD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时：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U</a:t>
            </a:r>
            <a:r>
              <a:rPr lang="en-US" altLang="zh-CN" sz="2800" b="1" i="0" baseline="-25000" dirty="0">
                <a:ea typeface="华文中宋" pitchFamily="2" charset="-122"/>
                <a:cs typeface="Times New Roman" pitchFamily="18" charset="0"/>
              </a:rPr>
              <a:t>GS1</a:t>
            </a: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 ≈ 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U</a:t>
            </a:r>
            <a:r>
              <a:rPr lang="en-US" altLang="zh-CN" sz="2800" b="1" i="0" baseline="-25000" dirty="0">
                <a:ea typeface="华文中宋" pitchFamily="2" charset="-122"/>
                <a:cs typeface="Times New Roman" pitchFamily="18" charset="0"/>
              </a:rPr>
              <a:t>DD 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，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>
                <a:ea typeface="华文中宋" pitchFamily="2" charset="-122"/>
                <a:cs typeface="Times New Roman" pitchFamily="18" charset="0"/>
              </a:rPr>
              <a:t>1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导通；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U</a:t>
            </a:r>
            <a:r>
              <a:rPr lang="en-US" altLang="zh-CN" sz="2800" b="1" i="0" baseline="-25000" dirty="0">
                <a:ea typeface="华文中宋" pitchFamily="2" charset="-122"/>
                <a:cs typeface="Times New Roman" pitchFamily="18" charset="0"/>
              </a:rPr>
              <a:t>GS2</a:t>
            </a: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2800" b="1" i="0" dirty="0" smtClean="0">
                <a:ea typeface="华文中宋" pitchFamily="2" charset="-122"/>
                <a:cs typeface="Times New Roman" pitchFamily="18" charset="0"/>
              </a:rPr>
              <a:t>= 0V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，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>
                <a:ea typeface="华文中宋" pitchFamily="2" charset="-122"/>
                <a:cs typeface="Times New Roman" pitchFamily="18" charset="0"/>
              </a:rPr>
              <a:t>2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截止。输出低电平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U</a:t>
            </a:r>
            <a:r>
              <a:rPr lang="en-US" altLang="zh-CN" sz="2800" b="1" i="0" baseline="-25000" dirty="0">
                <a:ea typeface="华文中宋" pitchFamily="2" charset="-122"/>
                <a:cs typeface="Times New Roman" pitchFamily="18" charset="0"/>
              </a:rPr>
              <a:t>OL </a:t>
            </a: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≈0V</a:t>
            </a:r>
            <a:endParaRPr lang="zh-CN" altLang="en-US" sz="2800" b="1" i="0" baseline="-25000" dirty="0"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130" name="Rectangle 195"/>
          <p:cNvSpPr>
            <a:spLocks noChangeArrowheads="1"/>
          </p:cNvSpPr>
          <p:nvPr/>
        </p:nvSpPr>
        <p:spPr bwMode="auto">
          <a:xfrm>
            <a:off x="427673" y="186373"/>
            <a:ext cx="3576620" cy="646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5</a:t>
            </a:r>
            <a:r>
              <a:rPr lang="zh-CN" altLang="en-US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 sz="3600" b="1" i="0" dirty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CMOS</a:t>
            </a:r>
            <a:r>
              <a:rPr lang="zh-CN" altLang="en-US" sz="3600" b="1" i="0" dirty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门电路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utoUpdateAnimBg="0"/>
      <p:bldP spid="127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 Box 5"/>
          <p:cNvSpPr txBox="1">
            <a:spLocks noChangeArrowheads="1"/>
          </p:cNvSpPr>
          <p:nvPr/>
        </p:nvSpPr>
        <p:spPr bwMode="auto">
          <a:xfrm>
            <a:off x="837565" y="623570"/>
            <a:ext cx="31400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2). CMOS</a:t>
            </a:r>
            <a:r>
              <a:rPr lang="zh-CN" altLang="en-US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或非门</a:t>
            </a:r>
          </a:p>
        </p:txBody>
      </p:sp>
      <p:pic>
        <p:nvPicPr>
          <p:cNvPr id="124" name="图片 7" descr="1626436_124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3015" y="812483"/>
            <a:ext cx="366712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" name="Text Box 5"/>
          <p:cNvSpPr txBox="1">
            <a:spLocks noChangeArrowheads="1"/>
          </p:cNvSpPr>
          <p:nvPr/>
        </p:nvSpPr>
        <p:spPr bwMode="auto">
          <a:xfrm>
            <a:off x="691515" y="1467803"/>
            <a:ext cx="395160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>
                <a:ea typeface="华文中宋" pitchFamily="2" charset="-122"/>
                <a:cs typeface="Times New Roman" pitchFamily="18" charset="0"/>
              </a:rPr>
              <a:t>1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、</a:t>
            </a: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>
                <a:ea typeface="华文中宋" pitchFamily="2" charset="-122"/>
                <a:cs typeface="Times New Roman" pitchFamily="18" charset="0"/>
              </a:rPr>
              <a:t>2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：</a:t>
            </a: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N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沟道增强型</a:t>
            </a:r>
          </a:p>
        </p:txBody>
      </p:sp>
      <p:sp>
        <p:nvSpPr>
          <p:cNvPr id="127" name="Text Box 5"/>
          <p:cNvSpPr txBox="1">
            <a:spLocks noChangeArrowheads="1"/>
          </p:cNvSpPr>
          <p:nvPr/>
        </p:nvSpPr>
        <p:spPr bwMode="auto">
          <a:xfrm>
            <a:off x="691515" y="2234883"/>
            <a:ext cx="389064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>
                <a:ea typeface="华文中宋" pitchFamily="2" charset="-122"/>
                <a:cs typeface="Times New Roman" pitchFamily="18" charset="0"/>
              </a:rPr>
              <a:t>3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、</a:t>
            </a: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>
                <a:ea typeface="华文中宋" pitchFamily="2" charset="-122"/>
                <a:cs typeface="Times New Roman" pitchFamily="18" charset="0"/>
              </a:rPr>
              <a:t>4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：</a:t>
            </a: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P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沟道增强型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utoUpdateAnimBg="0"/>
      <p:bldP spid="126" grpId="0" autoUpdateAnimBg="0"/>
      <p:bldP spid="127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 Box 5"/>
          <p:cNvSpPr txBox="1">
            <a:spLocks noChangeArrowheads="1"/>
          </p:cNvSpPr>
          <p:nvPr/>
        </p:nvSpPr>
        <p:spPr bwMode="auto">
          <a:xfrm>
            <a:off x="837565" y="623570"/>
            <a:ext cx="31400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2). CMOS</a:t>
            </a:r>
            <a:r>
              <a:rPr lang="zh-CN" altLang="en-US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或非门</a:t>
            </a:r>
          </a:p>
        </p:txBody>
      </p:sp>
      <p:pic>
        <p:nvPicPr>
          <p:cNvPr id="124" name="图片 7" descr="1626436_124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3015" y="812483"/>
            <a:ext cx="366712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 Box 5"/>
          <p:cNvSpPr txBox="1">
            <a:spLocks noChangeArrowheads="1"/>
          </p:cNvSpPr>
          <p:nvPr/>
        </p:nvSpPr>
        <p:spPr bwMode="auto">
          <a:xfrm>
            <a:off x="630555" y="1632268"/>
            <a:ext cx="4408805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当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A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、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B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都为低电平时，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>
                <a:ea typeface="华文中宋" pitchFamily="2" charset="-122"/>
                <a:cs typeface="Times New Roman" pitchFamily="18" charset="0"/>
              </a:rPr>
              <a:t>1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、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>
                <a:ea typeface="华文中宋" pitchFamily="2" charset="-122"/>
                <a:cs typeface="Times New Roman" pitchFamily="18" charset="0"/>
              </a:rPr>
              <a:t>2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截止；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>
                <a:ea typeface="华文中宋" pitchFamily="2" charset="-122"/>
                <a:cs typeface="Times New Roman" pitchFamily="18" charset="0"/>
              </a:rPr>
              <a:t>3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、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>
                <a:ea typeface="华文中宋" pitchFamily="2" charset="-122"/>
                <a:cs typeface="Times New Roman" pitchFamily="18" charset="0"/>
              </a:rPr>
              <a:t>4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导通。输出高电平</a:t>
            </a:r>
            <a:endParaRPr lang="zh-CN" altLang="en-US" sz="2800" b="1" i="0" baseline="-25000" dirty="0"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utoUpdateAnimBg="0"/>
      <p:bldP spid="125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 Box 5"/>
          <p:cNvSpPr txBox="1">
            <a:spLocks noChangeArrowheads="1"/>
          </p:cNvSpPr>
          <p:nvPr/>
        </p:nvSpPr>
        <p:spPr bwMode="auto">
          <a:xfrm>
            <a:off x="837565" y="623570"/>
            <a:ext cx="31400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2). CMOS</a:t>
            </a:r>
            <a:r>
              <a:rPr lang="zh-CN" altLang="en-US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或非门</a:t>
            </a:r>
          </a:p>
        </p:txBody>
      </p:sp>
      <p:pic>
        <p:nvPicPr>
          <p:cNvPr id="124" name="图片 7" descr="1626436_124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3015" y="812483"/>
            <a:ext cx="366712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Text Box 5"/>
          <p:cNvSpPr txBox="1">
            <a:spLocks noChangeArrowheads="1"/>
          </p:cNvSpPr>
          <p:nvPr/>
        </p:nvSpPr>
        <p:spPr bwMode="auto">
          <a:xfrm>
            <a:off x="691515" y="1574800"/>
            <a:ext cx="4327525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当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A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、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B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至少有一个为高电平时，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>
                <a:ea typeface="华文中宋" pitchFamily="2" charset="-122"/>
                <a:cs typeface="Times New Roman" pitchFamily="18" charset="0"/>
              </a:rPr>
              <a:t>3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和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>
                <a:ea typeface="华文中宋" pitchFamily="2" charset="-122"/>
                <a:cs typeface="Times New Roman" pitchFamily="18" charset="0"/>
              </a:rPr>
              <a:t>4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至少有一个截止；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>
                <a:ea typeface="华文中宋" pitchFamily="2" charset="-122"/>
                <a:cs typeface="Times New Roman" pitchFamily="18" charset="0"/>
              </a:rPr>
              <a:t>1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和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T</a:t>
            </a:r>
            <a:r>
              <a:rPr lang="en-US" altLang="zh-CN" sz="2800" b="1" i="0" baseline="-25000" dirty="0">
                <a:ea typeface="华文中宋" pitchFamily="2" charset="-122"/>
                <a:cs typeface="Times New Roman" pitchFamily="18" charset="0"/>
              </a:rPr>
              <a:t>2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至少有一个导通。输出低电平</a:t>
            </a:r>
            <a:endParaRPr lang="zh-CN" altLang="en-US" sz="2800" b="1" i="0" baseline="-25000" dirty="0"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utoUpdateAnimBg="0"/>
      <p:bldP spid="128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ChangeArrowheads="1"/>
          </p:cNvSpPr>
          <p:nvPr/>
        </p:nvSpPr>
        <p:spPr bwMode="auto">
          <a:xfrm>
            <a:off x="533400" y="533400"/>
            <a:ext cx="533400" cy="457200"/>
          </a:xfrm>
          <a:prstGeom prst="star5">
            <a:avLst/>
          </a:prstGeom>
          <a:solidFill>
            <a:srgbClr val="FF3300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800" i="0"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" name="WordArt 3"/>
          <p:cNvSpPr>
            <a:spLocks noChangeArrowheads="1" noChangeShapeType="1" noTextEdit="1"/>
          </p:cNvSpPr>
          <p:nvPr/>
        </p:nvSpPr>
        <p:spPr bwMode="auto">
          <a:xfrm>
            <a:off x="1143000" y="609600"/>
            <a:ext cx="23622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>
              <a:defRPr/>
            </a:pPr>
            <a:r>
              <a:rPr lang="en-US" altLang="zh-CN" sz="2800" b="1" i="0" kern="10">
                <a:ln w="19050">
                  <a:solidFill>
                    <a:srgbClr val="FF99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03D4A8"/>
                    </a:gs>
                    <a:gs pos="25000">
                      <a:srgbClr val="21D6E0"/>
                    </a:gs>
                    <a:gs pos="75000">
                      <a:srgbClr val="0087E6"/>
                    </a:gs>
                    <a:gs pos="100000">
                      <a:srgbClr val="005CBF"/>
                    </a:gs>
                  </a:gsLst>
                  <a:lin ang="5400000" scaled="1"/>
                </a:gradFill>
                <a:effectLst>
                  <a:outerShdw dist="35921" dir="2700000" algn="ctr" rotWithShape="0">
                    <a:srgbClr val="990000"/>
                  </a:outerShdw>
                </a:effectLst>
                <a:ea typeface="华文中宋" pitchFamily="2" charset="-122"/>
                <a:cs typeface="Times New Roman" pitchFamily="18" charset="0"/>
              </a:rPr>
              <a:t>CMOS</a:t>
            </a:r>
            <a:r>
              <a:rPr lang="zh-CN" altLang="en-US" sz="2800" b="1" i="0" kern="10">
                <a:ln w="19050">
                  <a:solidFill>
                    <a:srgbClr val="FF99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03D4A8"/>
                    </a:gs>
                    <a:gs pos="25000">
                      <a:srgbClr val="21D6E0"/>
                    </a:gs>
                    <a:gs pos="75000">
                      <a:srgbClr val="0087E6"/>
                    </a:gs>
                    <a:gs pos="100000">
                      <a:srgbClr val="005CBF"/>
                    </a:gs>
                  </a:gsLst>
                  <a:lin ang="5400000" scaled="1"/>
                </a:gradFill>
                <a:effectLst>
                  <a:outerShdw dist="35921" dir="2700000" algn="ctr" rotWithShape="0">
                    <a:srgbClr val="990000"/>
                  </a:outerShdw>
                </a:effectLst>
                <a:ea typeface="华文中宋" pitchFamily="2" charset="-122"/>
                <a:cs typeface="Times New Roman" pitchFamily="18" charset="0"/>
              </a:rPr>
              <a:t>电路优点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047240" y="1371600"/>
            <a:ext cx="290068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(1) 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静态功耗</a:t>
            </a:r>
            <a:r>
              <a:rPr lang="zh-CN" altLang="en-US" sz="2800" b="1" i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低</a:t>
            </a:r>
            <a:endParaRPr lang="en-US" altLang="zh-CN" sz="2800" b="1" i="0" dirty="0">
              <a:effectLst>
                <a:outerShdw blurRad="38100" dist="38100" dir="2700000" algn="tl">
                  <a:srgbClr val="C0C0C0"/>
                </a:outerShdw>
              </a:effectLst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069465" y="2444115"/>
            <a:ext cx="332549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(2) 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抗干扰能力强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047240" y="3006408"/>
            <a:ext cx="286004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(3) 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扇出系数大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047240" y="3621088"/>
            <a:ext cx="598932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(4) 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允许电源电压范围宽 </a:t>
            </a:r>
            <a:r>
              <a:rPr lang="en-US" altLang="zh-CN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( 3 ~ 18V )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707641" y="1920240"/>
            <a:ext cx="53187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zh-CN" altLang="en-US" sz="2400" b="1" i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（</a:t>
            </a:r>
            <a:r>
              <a:rPr lang="zh-CN" altLang="en-US" sz="24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每门只有</a:t>
            </a:r>
            <a:r>
              <a:rPr lang="en-US" altLang="zh-CN" sz="24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0.01mW, TTL</a:t>
            </a:r>
            <a:r>
              <a:rPr lang="zh-CN" altLang="en-US" sz="24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每门</a:t>
            </a:r>
            <a:r>
              <a:rPr lang="en-US" altLang="zh-CN" sz="24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10mW)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726123" y="795020"/>
            <a:ext cx="2941637" cy="495300"/>
            <a:chOff x="576" y="2496"/>
            <a:chExt cx="1853" cy="312"/>
          </a:xfrm>
        </p:grpSpPr>
        <p:sp>
          <p:nvSpPr>
            <p:cNvPr id="9" name="AutoShape 9"/>
            <p:cNvSpPr>
              <a:spLocks noChangeArrowheads="1"/>
            </p:cNvSpPr>
            <p:nvPr/>
          </p:nvSpPr>
          <p:spPr bwMode="auto">
            <a:xfrm>
              <a:off x="576" y="2496"/>
              <a:ext cx="288" cy="288"/>
            </a:xfrm>
            <a:prstGeom prst="star5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0" name="WordArt 10"/>
            <p:cNvSpPr>
              <a:spLocks noChangeArrowheads="1" noChangeShapeType="1" noTextEdit="1"/>
            </p:cNvSpPr>
            <p:nvPr/>
          </p:nvSpPr>
          <p:spPr bwMode="auto">
            <a:xfrm>
              <a:off x="1008" y="2496"/>
              <a:ext cx="1421" cy="31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>
                <a:defRPr/>
              </a:pPr>
              <a:r>
                <a:rPr lang="en-US" altLang="zh-CN" sz="2800" b="1" i="0" kern="10">
                  <a:ln w="19050">
                    <a:solidFill>
                      <a:srgbClr val="FF9900"/>
                    </a:solidFill>
                    <a:round/>
                    <a:headEnd/>
                    <a:tailEnd/>
                  </a:ln>
                  <a:solidFill>
                    <a:srgbClr val="0066CC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ea typeface="华文中宋" pitchFamily="2" charset="-122"/>
                  <a:cs typeface="Times New Roman" pitchFamily="18" charset="0"/>
                </a:rPr>
                <a:t>TTL</a:t>
              </a:r>
              <a:r>
                <a:rPr lang="zh-CN" altLang="en-US" sz="2800" b="1" i="0" kern="10">
                  <a:ln w="19050">
                    <a:solidFill>
                      <a:srgbClr val="FF9900"/>
                    </a:solidFill>
                    <a:round/>
                    <a:headEnd/>
                    <a:tailEnd/>
                  </a:ln>
                  <a:solidFill>
                    <a:srgbClr val="0066CC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ea typeface="华文中宋" pitchFamily="2" charset="-122"/>
                  <a:cs typeface="Times New Roman" pitchFamily="18" charset="0"/>
                </a:rPr>
                <a:t>电路优点</a:t>
              </a:r>
            </a:p>
          </p:txBody>
        </p:sp>
      </p:grp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2860040" y="1590040"/>
            <a:ext cx="2362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(1) 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速度快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860040" y="2225040"/>
            <a:ext cx="3352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(2) 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抗干扰能力强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2860040" y="2870200"/>
            <a:ext cx="3352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(3) 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带负载能力强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33400" y="325438"/>
            <a:ext cx="73247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zh-CN" altLang="en-US" sz="2800" b="1" i="0" dirty="0">
                <a:solidFill>
                  <a:srgbClr val="CC0000"/>
                </a:solidFill>
                <a:ea typeface="华文中宋" pitchFamily="2" charset="-122"/>
                <a:cs typeface="Times New Roman" pitchFamily="18" charset="0"/>
              </a:rPr>
              <a:t>门电路多余输入端的处理：</a:t>
            </a:r>
            <a:endParaRPr lang="en-US" altLang="zh-CN" sz="2800" b="1" i="0" dirty="0">
              <a:solidFill>
                <a:srgbClr val="CC0000"/>
              </a:solidFill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472440" y="1039813"/>
            <a:ext cx="787241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(1) 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对与逻辑 </a:t>
            </a: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(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与、与非</a:t>
            </a: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)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门电路，应将多余输入端经电阻</a:t>
            </a: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(1~3k</a:t>
            </a:r>
            <a:r>
              <a:rPr lang="el-GR" altLang="zh-CN" sz="2800" b="1" i="0" dirty="0">
                <a:ea typeface="华文中宋" pitchFamily="2" charset="-122"/>
                <a:cs typeface="Times New Roman" pitchFamily="18" charset="0"/>
              </a:rPr>
              <a:t>Ω</a:t>
            </a: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)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或直接接电源正端，如</a:t>
            </a:r>
            <a:r>
              <a:rPr lang="zh-CN" altLang="en-US" sz="2800" b="1" i="0" dirty="0" smtClean="0">
                <a:ea typeface="华文中宋" pitchFamily="2" charset="-122"/>
                <a:cs typeface="Times New Roman" pitchFamily="18" charset="0"/>
              </a:rPr>
              <a:t>图所示</a:t>
            </a:r>
            <a:r>
              <a:rPr lang="en-US" altLang="zh-CN" sz="2800" b="1" i="0" dirty="0" smtClean="0">
                <a:ea typeface="华文中宋" pitchFamily="2" charset="-122"/>
                <a:cs typeface="Times New Roman" pitchFamily="18" charset="0"/>
              </a:rPr>
              <a:t>.</a:t>
            </a:r>
            <a:endParaRPr lang="en-US" altLang="zh-CN" sz="2800" b="1" i="0" dirty="0">
              <a:ea typeface="华文中宋" pitchFamily="2" charset="-122"/>
              <a:cs typeface="Times New Roman" pitchFamily="18" charset="0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851150" y="2575878"/>
            <a:ext cx="3241675" cy="2230438"/>
            <a:chOff x="502" y="2381"/>
            <a:chExt cx="2042" cy="1405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248" y="2928"/>
              <a:ext cx="624" cy="76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854" y="2794"/>
              <a:ext cx="394" cy="854"/>
              <a:chOff x="3350" y="778"/>
              <a:chExt cx="394" cy="854"/>
            </a:xfrm>
          </p:grpSpPr>
          <p:sp>
            <p:nvSpPr>
              <p:cNvPr id="23" name="Line 9"/>
              <p:cNvSpPr>
                <a:spLocks noChangeShapeType="1"/>
              </p:cNvSpPr>
              <p:nvPr/>
            </p:nvSpPr>
            <p:spPr bwMode="auto">
              <a:xfrm>
                <a:off x="3360" y="1056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24" name="Line 10"/>
              <p:cNvSpPr>
                <a:spLocks noChangeShapeType="1"/>
              </p:cNvSpPr>
              <p:nvPr/>
            </p:nvSpPr>
            <p:spPr bwMode="auto">
              <a:xfrm>
                <a:off x="3360" y="1344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25" name="Line 11"/>
              <p:cNvSpPr>
                <a:spLocks noChangeShapeType="1"/>
              </p:cNvSpPr>
              <p:nvPr/>
            </p:nvSpPr>
            <p:spPr bwMode="auto">
              <a:xfrm>
                <a:off x="3360" y="163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26" name="Line 10"/>
              <p:cNvSpPr>
                <a:spLocks noChangeShapeType="1"/>
              </p:cNvSpPr>
              <p:nvPr/>
            </p:nvSpPr>
            <p:spPr bwMode="auto">
              <a:xfrm flipH="1" flipV="1">
                <a:off x="3350" y="778"/>
                <a:ext cx="0" cy="56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</p:grp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806" y="2698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768" y="3600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1872" y="3216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1968" y="3264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1392" y="2928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i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&amp;</a:t>
              </a: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2256" y="2944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dirty="0">
                  <a:ea typeface="华文中宋" pitchFamily="2" charset="-122"/>
                  <a:cs typeface="Times New Roman" pitchFamily="18" charset="0"/>
                </a:rPr>
                <a:t>Y</a:t>
              </a:r>
            </a:p>
          </p:txBody>
        </p: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528" y="3456"/>
              <a:ext cx="255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dirty="0" smtClean="0">
                  <a:ea typeface="华文中宋" pitchFamily="2" charset="-122"/>
                  <a:cs typeface="Times New Roman" pitchFamily="18" charset="0"/>
                </a:rPr>
                <a:t>A</a:t>
              </a:r>
              <a:endParaRPr lang="en-US" altLang="zh-CN" sz="2800" b="1" dirty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7" name="Rectangle 19"/>
            <p:cNvSpPr>
              <a:spLocks noChangeArrowheads="1"/>
            </p:cNvSpPr>
            <p:nvPr/>
          </p:nvSpPr>
          <p:spPr bwMode="auto">
            <a:xfrm>
              <a:off x="502" y="2381"/>
              <a:ext cx="53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 b="1" i="0" dirty="0" smtClean="0">
                  <a:ea typeface="华文中宋" pitchFamily="2" charset="-122"/>
                  <a:cs typeface="Times New Roman" pitchFamily="18" charset="0"/>
                </a:rPr>
                <a:t>+</a:t>
              </a:r>
              <a:r>
                <a:rPr lang="en-US" altLang="zh-CN" sz="2400" b="1" dirty="0" smtClean="0">
                  <a:ea typeface="华文中宋" pitchFamily="2" charset="-122"/>
                  <a:cs typeface="Times New Roman" pitchFamily="18" charset="0"/>
                </a:rPr>
                <a:t>U</a:t>
              </a:r>
              <a:r>
                <a:rPr lang="en-US" altLang="zh-CN" sz="2400" b="1" i="0" baseline="-25000" dirty="0" smtClean="0">
                  <a:ea typeface="华文中宋" pitchFamily="2" charset="-122"/>
                  <a:cs typeface="Times New Roman" pitchFamily="18" charset="0"/>
                </a:rPr>
                <a:t>CC</a:t>
              </a:r>
              <a:endParaRPr lang="en-US" altLang="zh-CN" sz="2400" b="1" i="0" baseline="-25000" dirty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8" name="Oval 15"/>
            <p:cNvSpPr>
              <a:spLocks noChangeArrowheads="1"/>
            </p:cNvSpPr>
            <p:nvPr/>
          </p:nvSpPr>
          <p:spPr bwMode="auto">
            <a:xfrm>
              <a:off x="835" y="3056"/>
              <a:ext cx="45" cy="45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33400" y="325438"/>
            <a:ext cx="73247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zh-CN" altLang="en-US" sz="2800" b="1" i="0" dirty="0">
                <a:solidFill>
                  <a:srgbClr val="CC0000"/>
                </a:solidFill>
                <a:ea typeface="华文中宋" pitchFamily="2" charset="-122"/>
                <a:cs typeface="Times New Roman" pitchFamily="18" charset="0"/>
              </a:rPr>
              <a:t>门电路多余输入端的处理：</a:t>
            </a:r>
            <a:endParaRPr lang="en-US" altLang="zh-CN" sz="2800" b="1" i="0" dirty="0">
              <a:solidFill>
                <a:srgbClr val="CC0000"/>
              </a:solidFill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29273" y="1186498"/>
            <a:ext cx="787241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(2) 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对或逻辑 </a:t>
            </a: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(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或、或非</a:t>
            </a: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)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门电路，应将多余输入端接地，如</a:t>
            </a:r>
            <a:r>
              <a:rPr lang="zh-CN" altLang="en-US" sz="2800" b="1" i="0" dirty="0" smtClean="0">
                <a:ea typeface="华文中宋" pitchFamily="2" charset="-122"/>
                <a:cs typeface="Times New Roman" pitchFamily="18" charset="0"/>
              </a:rPr>
              <a:t>图所示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。</a:t>
            </a:r>
            <a:endParaRPr lang="en-US" altLang="zh-CN" sz="2800" b="1" i="0" dirty="0">
              <a:ea typeface="华文中宋" pitchFamily="2" charset="-122"/>
              <a:cs typeface="Times New Roman" pitchFamily="18" charset="0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828925" y="2706370"/>
            <a:ext cx="3263900" cy="1638300"/>
            <a:chOff x="488" y="2892"/>
            <a:chExt cx="2056" cy="1032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248" y="2928"/>
              <a:ext cx="624" cy="76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792" y="3072"/>
              <a:ext cx="456" cy="852"/>
              <a:chOff x="3288" y="1056"/>
              <a:chExt cx="456" cy="852"/>
            </a:xfrm>
          </p:grpSpPr>
          <p:sp>
            <p:nvSpPr>
              <p:cNvPr id="19" name="Line 9"/>
              <p:cNvSpPr>
                <a:spLocks noChangeShapeType="1"/>
              </p:cNvSpPr>
              <p:nvPr/>
            </p:nvSpPr>
            <p:spPr bwMode="auto">
              <a:xfrm>
                <a:off x="3360" y="1056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20" name="Line 10"/>
              <p:cNvSpPr>
                <a:spLocks noChangeShapeType="1"/>
              </p:cNvSpPr>
              <p:nvPr/>
            </p:nvSpPr>
            <p:spPr bwMode="auto">
              <a:xfrm>
                <a:off x="3360" y="1344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21" name="Line 11"/>
              <p:cNvSpPr>
                <a:spLocks noChangeShapeType="1"/>
              </p:cNvSpPr>
              <p:nvPr/>
            </p:nvSpPr>
            <p:spPr bwMode="auto">
              <a:xfrm>
                <a:off x="3360" y="163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 flipH="1" flipV="1">
                <a:off x="3356" y="1335"/>
                <a:ext cx="0" cy="56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56" name="Line 11"/>
              <p:cNvSpPr>
                <a:spLocks noChangeShapeType="1"/>
              </p:cNvSpPr>
              <p:nvPr/>
            </p:nvSpPr>
            <p:spPr bwMode="auto">
              <a:xfrm>
                <a:off x="3288" y="1908"/>
                <a:ext cx="1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</p:grp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766" y="3024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1872" y="3216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>
              <a:off x="1968" y="3264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1392" y="2928"/>
              <a:ext cx="412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i="0" dirty="0" smtClean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≥1</a:t>
              </a:r>
              <a:endParaRPr lang="en-US" altLang="zh-CN" sz="2800" b="1" i="0" dirty="0">
                <a:solidFill>
                  <a:srgbClr val="FF3300"/>
                </a:solidFill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2256" y="2944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dirty="0">
                  <a:ea typeface="华文中宋" pitchFamily="2" charset="-122"/>
                  <a:cs typeface="Times New Roman" pitchFamily="18" charset="0"/>
                </a:rPr>
                <a:t>Y</a:t>
              </a:r>
            </a:p>
          </p:txBody>
        </p:sp>
        <p:sp>
          <p:nvSpPr>
            <p:cNvPr id="16" name="Rectangle 19"/>
            <p:cNvSpPr>
              <a:spLocks noChangeArrowheads="1"/>
            </p:cNvSpPr>
            <p:nvPr/>
          </p:nvSpPr>
          <p:spPr bwMode="auto">
            <a:xfrm>
              <a:off x="488" y="2892"/>
              <a:ext cx="255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dirty="0" smtClean="0">
                  <a:ea typeface="华文中宋" pitchFamily="2" charset="-122"/>
                  <a:cs typeface="Times New Roman" pitchFamily="18" charset="0"/>
                </a:rPr>
                <a:t>A</a:t>
              </a:r>
              <a:endParaRPr lang="en-US" altLang="zh-CN" sz="2800" b="1" dirty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55" name="Oval 15"/>
            <p:cNvSpPr>
              <a:spLocks noChangeArrowheads="1"/>
            </p:cNvSpPr>
            <p:nvPr/>
          </p:nvSpPr>
          <p:spPr bwMode="auto">
            <a:xfrm>
              <a:off x="832" y="3626"/>
              <a:ext cx="45" cy="45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33400" y="325438"/>
            <a:ext cx="73247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zh-CN" altLang="en-US" sz="2800" b="1" i="0" dirty="0">
                <a:solidFill>
                  <a:srgbClr val="CC0000"/>
                </a:solidFill>
                <a:ea typeface="华文中宋" pitchFamily="2" charset="-122"/>
                <a:cs typeface="Times New Roman" pitchFamily="18" charset="0"/>
              </a:rPr>
              <a:t>门电路多余输入端的处理：</a:t>
            </a:r>
            <a:endParaRPr lang="en-US" altLang="zh-CN" sz="2800" b="1" i="0" dirty="0">
              <a:solidFill>
                <a:srgbClr val="CC0000"/>
              </a:solidFill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13080" y="1225550"/>
            <a:ext cx="787241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(3) 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如果前级</a:t>
            </a: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(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驱动级</a:t>
            </a: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)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有足够的驱动能力，可将多余输入端与信号输入连在一起，如</a:t>
            </a:r>
            <a:r>
              <a:rPr lang="zh-CN" altLang="en-US" sz="2800" b="1" i="0" dirty="0" smtClean="0">
                <a:ea typeface="华文中宋" pitchFamily="2" charset="-122"/>
                <a:cs typeface="Times New Roman" pitchFamily="18" charset="0"/>
              </a:rPr>
              <a:t>图所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示。</a:t>
            </a:r>
            <a:endParaRPr lang="en-US" altLang="zh-CN" sz="2800" b="1" i="0" dirty="0">
              <a:ea typeface="华文中宋" pitchFamily="2" charset="-122"/>
              <a:cs typeface="Times New Roman" pitchFamily="18" charset="0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465388" y="3444240"/>
            <a:ext cx="3627438" cy="1219200"/>
            <a:chOff x="259" y="2928"/>
            <a:chExt cx="2285" cy="768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248" y="2928"/>
              <a:ext cx="624" cy="76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570" y="3027"/>
              <a:ext cx="680" cy="577"/>
              <a:chOff x="3066" y="1011"/>
              <a:chExt cx="680" cy="577"/>
            </a:xfrm>
          </p:grpSpPr>
          <p:sp>
            <p:nvSpPr>
              <p:cNvPr id="19" name="Line 9"/>
              <p:cNvSpPr>
                <a:spLocks noChangeShapeType="1"/>
              </p:cNvSpPr>
              <p:nvPr/>
            </p:nvSpPr>
            <p:spPr bwMode="auto">
              <a:xfrm>
                <a:off x="3360" y="1011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20" name="Line 10"/>
              <p:cNvSpPr>
                <a:spLocks noChangeShapeType="1"/>
              </p:cNvSpPr>
              <p:nvPr/>
            </p:nvSpPr>
            <p:spPr bwMode="auto">
              <a:xfrm>
                <a:off x="3066" y="1299"/>
                <a:ext cx="6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21" name="Line 11"/>
              <p:cNvSpPr>
                <a:spLocks noChangeShapeType="1"/>
              </p:cNvSpPr>
              <p:nvPr/>
            </p:nvSpPr>
            <p:spPr bwMode="auto">
              <a:xfrm>
                <a:off x="3360" y="1587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 flipH="1" flipV="1">
                <a:off x="3356" y="1021"/>
                <a:ext cx="0" cy="56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 i="0">
                  <a:ea typeface="华文中宋" pitchFamily="2" charset="-122"/>
                  <a:cs typeface="Times New Roman" pitchFamily="18" charset="0"/>
                </a:endParaRPr>
              </a:p>
            </p:txBody>
          </p:sp>
        </p:grp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467" y="3261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1872" y="3216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>
              <a:off x="1968" y="3264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1392" y="2928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i="0">
                  <a:solidFill>
                    <a:srgbClr val="FF3300"/>
                  </a:solidFill>
                  <a:ea typeface="华文中宋" pitchFamily="2" charset="-122"/>
                  <a:cs typeface="Times New Roman" pitchFamily="18" charset="0"/>
                </a:rPr>
                <a:t>&amp;</a:t>
              </a: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2256" y="2944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dirty="0">
                  <a:ea typeface="华文中宋" pitchFamily="2" charset="-122"/>
                  <a:cs typeface="Times New Roman" pitchFamily="18" charset="0"/>
                </a:rPr>
                <a:t>Y</a:t>
              </a:r>
            </a:p>
          </p:txBody>
        </p:sp>
        <p:sp>
          <p:nvSpPr>
            <p:cNvPr id="16" name="Rectangle 19"/>
            <p:cNvSpPr>
              <a:spLocks noChangeArrowheads="1"/>
            </p:cNvSpPr>
            <p:nvPr/>
          </p:nvSpPr>
          <p:spPr bwMode="auto">
            <a:xfrm>
              <a:off x="259" y="2950"/>
              <a:ext cx="255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dirty="0" smtClean="0">
                  <a:ea typeface="华文中宋" pitchFamily="2" charset="-122"/>
                  <a:cs typeface="Times New Roman" pitchFamily="18" charset="0"/>
                </a:rPr>
                <a:t>A</a:t>
              </a:r>
              <a:endParaRPr lang="en-US" altLang="zh-CN" sz="2800" b="1" dirty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832" y="3293"/>
              <a:ext cx="45" cy="45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800" i="0">
                <a:ea typeface="华文中宋" pitchFamily="2" charset="-122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06363"/>
            <a:ext cx="4183380" cy="857250"/>
          </a:xfrm>
        </p:spPr>
        <p:txBody>
          <a:bodyPr/>
          <a:lstStyle/>
          <a:p>
            <a:pPr eaLnBrk="1" hangingPunct="1"/>
            <a:r>
              <a:rPr lang="zh-CN" altLang="en-US" sz="3200" b="1" dirty="0" smtClean="0">
                <a:solidFill>
                  <a:srgbClr val="0070C0"/>
                </a:solidFill>
                <a:latin typeface="华文中宋" pitchFamily="2" charset="-122"/>
                <a:ea typeface="华文中宋" pitchFamily="2" charset="-122"/>
                <a:cs typeface="Arial" charset="0"/>
              </a:rPr>
              <a:t>二极管的开关特性</a:t>
            </a: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481013" y="2292350"/>
            <a:ext cx="8305800" cy="195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defRPr/>
            </a:pPr>
            <a:r>
              <a:rPr kumimoji="0" lang="en-US" altLang="zh-CN" sz="2800" i="0" dirty="0">
                <a:ea typeface="华文中宋" pitchFamily="2" charset="-122"/>
                <a:cs typeface="Times New Roman" pitchFamily="18" charset="0"/>
              </a:rPr>
              <a:t>      </a:t>
            </a:r>
            <a:r>
              <a:rPr kumimoji="0" lang="zh-CN" altLang="en-US" sz="2800" i="0" dirty="0">
                <a:ea typeface="华文中宋" pitchFamily="2" charset="-122"/>
                <a:cs typeface="Times New Roman" pitchFamily="18" charset="0"/>
              </a:rPr>
              <a:t>当二极管加正向电压时，二极管导通，压降维持在</a:t>
            </a:r>
            <a:r>
              <a:rPr kumimoji="0" lang="en-US" altLang="zh-CN" sz="2800" i="0" dirty="0">
                <a:ea typeface="华文中宋" pitchFamily="2" charset="-122"/>
                <a:cs typeface="Times New Roman" pitchFamily="18" charset="0"/>
              </a:rPr>
              <a:t>0.7V</a:t>
            </a:r>
            <a:r>
              <a:rPr kumimoji="0" lang="zh-CN" altLang="en-US" sz="2800" i="0" dirty="0">
                <a:ea typeface="华文中宋" pitchFamily="2" charset="-122"/>
                <a:cs typeface="Times New Roman" pitchFamily="18" charset="0"/>
              </a:rPr>
              <a:t>左右，当二极管加反向电压时，处于截止状态，只有极微小的电流</a:t>
            </a:r>
            <a:r>
              <a:rPr kumimoji="0" lang="en-US" altLang="zh-CN" sz="2800" dirty="0">
                <a:ea typeface="华文中宋" pitchFamily="2" charset="-122"/>
                <a:cs typeface="Times New Roman" pitchFamily="18" charset="0"/>
              </a:rPr>
              <a:t>I</a:t>
            </a:r>
            <a:r>
              <a:rPr kumimoji="0" lang="en-US" altLang="zh-CN" sz="2800" i="0" baseline="-30000" dirty="0">
                <a:ea typeface="华文中宋" pitchFamily="2" charset="-122"/>
                <a:cs typeface="Times New Roman" pitchFamily="18" charset="0"/>
              </a:rPr>
              <a:t>S</a:t>
            </a:r>
            <a:r>
              <a:rPr kumimoji="0" lang="zh-CN" altLang="en-US" sz="2800" i="0" dirty="0">
                <a:ea typeface="华文中宋" pitchFamily="2" charset="-122"/>
                <a:cs typeface="Times New Roman" pitchFamily="18" charset="0"/>
              </a:rPr>
              <a:t>（</a:t>
            </a:r>
            <a:r>
              <a:rPr kumimoji="0" lang="en-US" altLang="zh-CN" sz="2800" i="0" dirty="0" err="1">
                <a:ea typeface="华文中宋" pitchFamily="2" charset="-122"/>
                <a:cs typeface="Times New Roman" pitchFamily="18" charset="0"/>
              </a:rPr>
              <a:t>μA</a:t>
            </a:r>
            <a:r>
              <a:rPr kumimoji="0" lang="zh-CN" altLang="en-US" sz="2800" i="0" dirty="0">
                <a:ea typeface="华文中宋" pitchFamily="2" charset="-122"/>
                <a:cs typeface="Times New Roman" pitchFamily="18" charset="0"/>
              </a:rPr>
              <a:t>级）流过。 </a:t>
            </a:r>
          </a:p>
        </p:txBody>
      </p:sp>
      <p:sp>
        <p:nvSpPr>
          <p:cNvPr id="15" name="Text Box 26"/>
          <p:cNvSpPr txBox="1">
            <a:spLocks noChangeArrowheads="1"/>
          </p:cNvSpPr>
          <p:nvPr/>
        </p:nvSpPr>
        <p:spPr bwMode="auto">
          <a:xfrm>
            <a:off x="1497013" y="1422400"/>
            <a:ext cx="1295400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i="0" dirty="0">
                <a:solidFill>
                  <a:srgbClr val="CC3300"/>
                </a:solidFill>
                <a:ea typeface="华文中宋" pitchFamily="2" charset="-122"/>
                <a:cs typeface="Times New Roman" pitchFamily="18" charset="0"/>
              </a:rPr>
              <a:t>二极管</a:t>
            </a:r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3533776" y="1152525"/>
            <a:ext cx="2357438" cy="746125"/>
            <a:chOff x="2139" y="950"/>
            <a:chExt cx="1485" cy="470"/>
          </a:xfrm>
        </p:grpSpPr>
        <p:sp>
          <p:nvSpPr>
            <p:cNvPr id="24583" name="Text Box 28"/>
            <p:cNvSpPr txBox="1">
              <a:spLocks noChangeArrowheads="1"/>
            </p:cNvSpPr>
            <p:nvPr/>
          </p:nvSpPr>
          <p:spPr bwMode="auto">
            <a:xfrm>
              <a:off x="3368" y="1163"/>
              <a:ext cx="256" cy="24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400" b="1" i="0">
                  <a:solidFill>
                    <a:srgbClr val="000000"/>
                  </a:solidFill>
                  <a:ea typeface="华文中宋" pitchFamily="2" charset="-122"/>
                  <a:cs typeface="Times New Roman" pitchFamily="18" charset="0"/>
                </a:rPr>
                <a:t>K</a:t>
              </a:r>
            </a:p>
          </p:txBody>
        </p:sp>
        <p:sp>
          <p:nvSpPr>
            <p:cNvPr id="24584" name="Text Box 30"/>
            <p:cNvSpPr txBox="1">
              <a:spLocks noChangeArrowheads="1"/>
            </p:cNvSpPr>
            <p:nvPr/>
          </p:nvSpPr>
          <p:spPr bwMode="auto">
            <a:xfrm>
              <a:off x="2139" y="1156"/>
              <a:ext cx="300" cy="26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400" b="1" i="0" dirty="0">
                  <a:solidFill>
                    <a:srgbClr val="000000"/>
                  </a:solidFill>
                  <a:ea typeface="华文中宋" pitchFamily="2" charset="-122"/>
                  <a:cs typeface="Times New Roman" pitchFamily="18" charset="0"/>
                </a:rPr>
                <a:t>A</a:t>
              </a:r>
              <a:endParaRPr kumimoji="0" lang="en-US" altLang="zh-CN" sz="2400" b="1" i="0" baseline="-25000" dirty="0">
                <a:solidFill>
                  <a:srgbClr val="000000"/>
                </a:solidFill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4585" name="AutoShape 37"/>
            <p:cNvSpPr>
              <a:spLocks noChangeArrowheads="1"/>
            </p:cNvSpPr>
            <p:nvPr/>
          </p:nvSpPr>
          <p:spPr bwMode="auto">
            <a:xfrm rot="5400000" flipH="1">
              <a:off x="2751" y="1230"/>
              <a:ext cx="156" cy="120"/>
            </a:xfrm>
            <a:prstGeom prst="triangle">
              <a:avLst>
                <a:gd name="adj" fmla="val 50000"/>
              </a:avLst>
            </a:prstGeom>
            <a:noFill/>
            <a:ln w="317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 b="1" i="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4586" name="Line 38"/>
            <p:cNvSpPr>
              <a:spLocks noChangeShapeType="1"/>
            </p:cNvSpPr>
            <p:nvPr/>
          </p:nvSpPr>
          <p:spPr bwMode="auto">
            <a:xfrm rot="-5400000">
              <a:off x="2814" y="1281"/>
              <a:ext cx="173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4587" name="Line 39"/>
            <p:cNvSpPr>
              <a:spLocks noChangeShapeType="1"/>
            </p:cNvSpPr>
            <p:nvPr/>
          </p:nvSpPr>
          <p:spPr bwMode="auto">
            <a:xfrm rot="16200000">
              <a:off x="2858" y="787"/>
              <a:ext cx="0" cy="100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24588" name="Text Box 44"/>
            <p:cNvSpPr txBox="1">
              <a:spLocks noChangeArrowheads="1"/>
            </p:cNvSpPr>
            <p:nvPr/>
          </p:nvSpPr>
          <p:spPr bwMode="auto">
            <a:xfrm>
              <a:off x="2709" y="950"/>
              <a:ext cx="340" cy="26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400" b="1" i="0">
                  <a:solidFill>
                    <a:srgbClr val="000000"/>
                  </a:solidFill>
                  <a:ea typeface="华文中宋" pitchFamily="2" charset="-122"/>
                  <a:cs typeface="Times New Roman" pitchFamily="18" charset="0"/>
                </a:rPr>
                <a:t>D</a:t>
              </a:r>
              <a:endParaRPr kumimoji="0" lang="en-US" altLang="zh-CN" sz="2400" b="1" i="0" baseline="-25000">
                <a:solidFill>
                  <a:srgbClr val="000000"/>
                </a:solidFill>
                <a:ea typeface="华文中宋" pitchFamily="2" charset="-122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  <p:bldP spid="15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165100" y="1598613"/>
            <a:ext cx="1527175" cy="9556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i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门电路小结</a:t>
            </a: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1979613" y="574993"/>
            <a:ext cx="64684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 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门电路       </a:t>
            </a:r>
            <a:r>
              <a:rPr lang="zh-CN" altLang="en-US" sz="2800" b="1" i="0" dirty="0" smtClean="0">
                <a:ea typeface="华文中宋" pitchFamily="2" charset="-122"/>
                <a:cs typeface="Times New Roman" pitchFamily="18" charset="0"/>
              </a:rPr>
              <a:t>           符  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号        </a:t>
            </a:r>
            <a:r>
              <a:rPr lang="zh-CN" altLang="en-US" sz="2800" b="1" i="0" dirty="0" smtClean="0">
                <a:ea typeface="华文中宋" pitchFamily="2" charset="-122"/>
                <a:cs typeface="Times New Roman" pitchFamily="18" charset="0"/>
              </a:rPr>
              <a:t>         表示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式</a:t>
            </a:r>
          </a:p>
        </p:txBody>
      </p:sp>
      <p:sp>
        <p:nvSpPr>
          <p:cNvPr id="20" name="Line 42"/>
          <p:cNvSpPr>
            <a:spLocks noChangeShapeType="1"/>
          </p:cNvSpPr>
          <p:nvPr/>
        </p:nvSpPr>
        <p:spPr bwMode="auto">
          <a:xfrm flipH="1">
            <a:off x="3606800" y="805180"/>
            <a:ext cx="0" cy="3816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21" name="Line 43"/>
          <p:cNvSpPr>
            <a:spLocks noChangeShapeType="1"/>
          </p:cNvSpPr>
          <p:nvPr/>
        </p:nvSpPr>
        <p:spPr bwMode="auto">
          <a:xfrm>
            <a:off x="6807200" y="754380"/>
            <a:ext cx="0" cy="3816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2019300" y="1568768"/>
            <a:ext cx="1143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与门</a:t>
            </a:r>
          </a:p>
        </p:txBody>
      </p:sp>
      <p:grpSp>
        <p:nvGrpSpPr>
          <p:cNvPr id="24" name="Group 83"/>
          <p:cNvGrpSpPr>
            <a:grpSpLocks/>
          </p:cNvGrpSpPr>
          <p:nvPr/>
        </p:nvGrpSpPr>
        <p:grpSpPr bwMode="auto">
          <a:xfrm>
            <a:off x="3898900" y="1263968"/>
            <a:ext cx="2514600" cy="1052512"/>
            <a:chOff x="2456" y="489"/>
            <a:chExt cx="1584" cy="663"/>
          </a:xfrm>
        </p:grpSpPr>
        <p:sp>
          <p:nvSpPr>
            <p:cNvPr id="89" name="Line 8"/>
            <p:cNvSpPr>
              <a:spLocks noChangeShapeType="1"/>
            </p:cNvSpPr>
            <p:nvPr/>
          </p:nvSpPr>
          <p:spPr bwMode="auto">
            <a:xfrm>
              <a:off x="3416" y="825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90" name="Rectangle 9"/>
            <p:cNvSpPr>
              <a:spLocks noChangeArrowheads="1"/>
            </p:cNvSpPr>
            <p:nvPr/>
          </p:nvSpPr>
          <p:spPr bwMode="auto">
            <a:xfrm>
              <a:off x="3032" y="585"/>
              <a:ext cx="384" cy="528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91" name="Line 10"/>
            <p:cNvSpPr>
              <a:spLocks noChangeShapeType="1"/>
            </p:cNvSpPr>
            <p:nvPr/>
          </p:nvSpPr>
          <p:spPr bwMode="auto">
            <a:xfrm>
              <a:off x="2792" y="969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>
              <a:off x="2792" y="681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93" name="Text Box 12"/>
            <p:cNvSpPr txBox="1">
              <a:spLocks noChangeArrowheads="1"/>
            </p:cNvSpPr>
            <p:nvPr/>
          </p:nvSpPr>
          <p:spPr bwMode="auto">
            <a:xfrm>
              <a:off x="3128" y="681"/>
              <a:ext cx="38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1" i="0">
                  <a:ea typeface="华文中宋" pitchFamily="2" charset="-122"/>
                  <a:cs typeface="Times New Roman" pitchFamily="18" charset="0"/>
                </a:rPr>
                <a:t>&amp;</a:t>
              </a:r>
            </a:p>
          </p:txBody>
        </p:sp>
        <p:sp>
          <p:nvSpPr>
            <p:cNvPr id="94" name="Text Box 13"/>
            <p:cNvSpPr txBox="1">
              <a:spLocks noChangeArrowheads="1"/>
            </p:cNvSpPr>
            <p:nvPr/>
          </p:nvSpPr>
          <p:spPr bwMode="auto">
            <a:xfrm>
              <a:off x="2456" y="489"/>
              <a:ext cx="43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1">
                  <a:ea typeface="华文中宋" pitchFamily="2" charset="-122"/>
                  <a:cs typeface="Times New Roman" pitchFamily="18" charset="0"/>
                </a:rPr>
                <a:t>A</a:t>
              </a:r>
            </a:p>
          </p:txBody>
        </p:sp>
        <p:sp>
          <p:nvSpPr>
            <p:cNvPr id="95" name="Text Box 14"/>
            <p:cNvSpPr txBox="1">
              <a:spLocks noChangeArrowheads="1"/>
            </p:cNvSpPr>
            <p:nvPr/>
          </p:nvSpPr>
          <p:spPr bwMode="auto">
            <a:xfrm>
              <a:off x="2456" y="825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1">
                  <a:ea typeface="华文中宋" pitchFamily="2" charset="-122"/>
                  <a:cs typeface="Times New Roman" pitchFamily="18" charset="0"/>
                </a:rPr>
                <a:t>B</a:t>
              </a:r>
            </a:p>
          </p:txBody>
        </p:sp>
        <p:sp>
          <p:nvSpPr>
            <p:cNvPr id="96" name="Text Box 15"/>
            <p:cNvSpPr txBox="1">
              <a:spLocks noChangeArrowheads="1"/>
            </p:cNvSpPr>
            <p:nvPr/>
          </p:nvSpPr>
          <p:spPr bwMode="auto">
            <a:xfrm>
              <a:off x="3752" y="633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1">
                  <a:ea typeface="华文中宋" pitchFamily="2" charset="-122"/>
                  <a:cs typeface="Times New Roman" pitchFamily="18" charset="0"/>
                </a:rPr>
                <a:t>Y</a:t>
              </a:r>
            </a:p>
          </p:txBody>
        </p:sp>
      </p:grpSp>
      <p:sp>
        <p:nvSpPr>
          <p:cNvPr id="25" name="Text Box 17"/>
          <p:cNvSpPr txBox="1">
            <a:spLocks noChangeArrowheads="1"/>
          </p:cNvSpPr>
          <p:nvPr/>
        </p:nvSpPr>
        <p:spPr bwMode="auto">
          <a:xfrm>
            <a:off x="3975100" y="2401888"/>
            <a:ext cx="685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 b="1">
                <a:ea typeface="华文中宋" pitchFamily="2" charset="-122"/>
                <a:cs typeface="Times New Roman" pitchFamily="18" charset="0"/>
              </a:rPr>
              <a:t>A</a:t>
            </a:r>
          </a:p>
        </p:txBody>
      </p:sp>
      <p:sp>
        <p:nvSpPr>
          <p:cNvPr id="26" name="Text Box 18"/>
          <p:cNvSpPr txBox="1">
            <a:spLocks noChangeArrowheads="1"/>
          </p:cNvSpPr>
          <p:nvPr/>
        </p:nvSpPr>
        <p:spPr bwMode="auto">
          <a:xfrm>
            <a:off x="3975100" y="2935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 b="1">
                <a:ea typeface="华文中宋" pitchFamily="2" charset="-122"/>
                <a:cs typeface="Times New Roman" pitchFamily="18" charset="0"/>
              </a:rPr>
              <a:t>B</a:t>
            </a:r>
          </a:p>
        </p:txBody>
      </p:sp>
      <p:sp>
        <p:nvSpPr>
          <p:cNvPr id="27" name="Text Box 19"/>
          <p:cNvSpPr txBox="1">
            <a:spLocks noChangeArrowheads="1"/>
          </p:cNvSpPr>
          <p:nvPr/>
        </p:nvSpPr>
        <p:spPr bwMode="auto">
          <a:xfrm>
            <a:off x="5956300" y="26304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 b="1">
                <a:ea typeface="华文中宋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4813300" y="2538413"/>
            <a:ext cx="609600" cy="8382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29" name="Line 21"/>
          <p:cNvSpPr>
            <a:spLocks noChangeShapeType="1"/>
          </p:cNvSpPr>
          <p:nvPr/>
        </p:nvSpPr>
        <p:spPr bwMode="auto">
          <a:xfrm>
            <a:off x="5422900" y="291941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0" name="Line 22"/>
          <p:cNvSpPr>
            <a:spLocks noChangeShapeType="1"/>
          </p:cNvSpPr>
          <p:nvPr/>
        </p:nvSpPr>
        <p:spPr bwMode="auto">
          <a:xfrm>
            <a:off x="4432300" y="337661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1" name="Line 23"/>
          <p:cNvSpPr>
            <a:spLocks noChangeShapeType="1"/>
          </p:cNvSpPr>
          <p:nvPr/>
        </p:nvSpPr>
        <p:spPr bwMode="auto">
          <a:xfrm>
            <a:off x="4432300" y="269081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2" name="Text Box 24"/>
          <p:cNvSpPr txBox="1">
            <a:spLocks noChangeArrowheads="1"/>
          </p:cNvSpPr>
          <p:nvPr/>
        </p:nvSpPr>
        <p:spPr bwMode="auto">
          <a:xfrm>
            <a:off x="4864100" y="2701925"/>
            <a:ext cx="76676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≥1</a:t>
            </a:r>
          </a:p>
        </p:txBody>
      </p:sp>
      <p:sp>
        <p:nvSpPr>
          <p:cNvPr id="33" name="Text Box 25"/>
          <p:cNvSpPr txBox="1">
            <a:spLocks noChangeArrowheads="1"/>
          </p:cNvSpPr>
          <p:nvPr/>
        </p:nvSpPr>
        <p:spPr bwMode="auto">
          <a:xfrm>
            <a:off x="2054225" y="2643188"/>
            <a:ext cx="9017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0">
                <a:ea typeface="华文中宋" pitchFamily="2" charset="-122"/>
                <a:cs typeface="Times New Roman" pitchFamily="18" charset="0"/>
              </a:rPr>
              <a:t>或门</a:t>
            </a:r>
          </a:p>
        </p:txBody>
      </p:sp>
      <p:sp>
        <p:nvSpPr>
          <p:cNvPr id="34" name="Text Box 26"/>
          <p:cNvSpPr txBox="1">
            <a:spLocks noChangeArrowheads="1"/>
          </p:cNvSpPr>
          <p:nvPr/>
        </p:nvSpPr>
        <p:spPr bwMode="auto">
          <a:xfrm>
            <a:off x="2028825" y="3759200"/>
            <a:ext cx="9017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0">
                <a:ea typeface="华文中宋" pitchFamily="2" charset="-122"/>
                <a:cs typeface="Times New Roman" pitchFamily="18" charset="0"/>
              </a:rPr>
              <a:t>非门</a:t>
            </a:r>
          </a:p>
        </p:txBody>
      </p:sp>
      <p:grpSp>
        <p:nvGrpSpPr>
          <p:cNvPr id="35" name="Group 27"/>
          <p:cNvGrpSpPr>
            <a:grpSpLocks/>
          </p:cNvGrpSpPr>
          <p:nvPr/>
        </p:nvGrpSpPr>
        <p:grpSpPr bwMode="auto">
          <a:xfrm>
            <a:off x="3886200" y="3665538"/>
            <a:ext cx="2519363" cy="838200"/>
            <a:chOff x="1881" y="2392"/>
            <a:chExt cx="1587" cy="528"/>
          </a:xfrm>
        </p:grpSpPr>
        <p:grpSp>
          <p:nvGrpSpPr>
            <p:cNvPr id="81" name="Group 28"/>
            <p:cNvGrpSpPr>
              <a:grpSpLocks/>
            </p:cNvGrpSpPr>
            <p:nvPr/>
          </p:nvGrpSpPr>
          <p:grpSpPr bwMode="auto">
            <a:xfrm>
              <a:off x="2216" y="2392"/>
              <a:ext cx="960" cy="528"/>
              <a:chOff x="3984" y="1872"/>
              <a:chExt cx="960" cy="528"/>
            </a:xfrm>
          </p:grpSpPr>
          <p:sp>
            <p:nvSpPr>
              <p:cNvPr id="85" name="Rectangle 29"/>
              <p:cNvSpPr>
                <a:spLocks noChangeArrowheads="1"/>
              </p:cNvSpPr>
              <p:nvPr/>
            </p:nvSpPr>
            <p:spPr bwMode="auto">
              <a:xfrm>
                <a:off x="4224" y="1872"/>
                <a:ext cx="384" cy="528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80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6" name="Line 30"/>
              <p:cNvSpPr>
                <a:spLocks noChangeShapeType="1"/>
              </p:cNvSpPr>
              <p:nvPr/>
            </p:nvSpPr>
            <p:spPr bwMode="auto">
              <a:xfrm>
                <a:off x="3984" y="2112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80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7" name="Line 31"/>
              <p:cNvSpPr>
                <a:spLocks noChangeShapeType="1"/>
              </p:cNvSpPr>
              <p:nvPr/>
            </p:nvSpPr>
            <p:spPr bwMode="auto">
              <a:xfrm>
                <a:off x="4704" y="2112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800">
                  <a:ea typeface="华文中宋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8" name="Oval 32"/>
              <p:cNvSpPr>
                <a:spLocks noChangeArrowheads="1"/>
              </p:cNvSpPr>
              <p:nvPr/>
            </p:nvSpPr>
            <p:spPr bwMode="auto">
              <a:xfrm>
                <a:off x="4608" y="2064"/>
                <a:ext cx="96" cy="96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800">
                  <a:ea typeface="华文中宋" pitchFamily="2" charset="-122"/>
                  <a:cs typeface="Times New Roman" pitchFamily="18" charset="0"/>
                </a:endParaRPr>
              </a:p>
            </p:txBody>
          </p:sp>
        </p:grpSp>
        <p:sp>
          <p:nvSpPr>
            <p:cNvPr id="82" name="Text Box 33"/>
            <p:cNvSpPr txBox="1">
              <a:spLocks noChangeArrowheads="1"/>
            </p:cNvSpPr>
            <p:nvPr/>
          </p:nvSpPr>
          <p:spPr bwMode="auto">
            <a:xfrm>
              <a:off x="2552" y="2488"/>
              <a:ext cx="19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1" i="0">
                  <a:ea typeface="华文中宋" pitchFamily="2" charset="-122"/>
                  <a:cs typeface="Times New Roman" pitchFamily="18" charset="0"/>
                </a:rPr>
                <a:t>1</a:t>
              </a:r>
            </a:p>
          </p:txBody>
        </p:sp>
        <p:sp>
          <p:nvSpPr>
            <p:cNvPr id="83" name="Text Box 34"/>
            <p:cNvSpPr txBox="1">
              <a:spLocks noChangeArrowheads="1"/>
            </p:cNvSpPr>
            <p:nvPr/>
          </p:nvSpPr>
          <p:spPr bwMode="auto">
            <a:xfrm>
              <a:off x="3225" y="2488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ea typeface="华文中宋" pitchFamily="2" charset="-122"/>
                  <a:cs typeface="Times New Roman" pitchFamily="18" charset="0"/>
                </a:rPr>
                <a:t>Y</a:t>
              </a:r>
            </a:p>
          </p:txBody>
        </p:sp>
        <p:sp>
          <p:nvSpPr>
            <p:cNvPr id="84" name="Text Box 35"/>
            <p:cNvSpPr txBox="1">
              <a:spLocks noChangeArrowheads="1"/>
            </p:cNvSpPr>
            <p:nvPr/>
          </p:nvSpPr>
          <p:spPr bwMode="auto">
            <a:xfrm>
              <a:off x="1881" y="2488"/>
              <a:ext cx="255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ea typeface="华文中宋" pitchFamily="2" charset="-122"/>
                  <a:cs typeface="Times New Roman" pitchFamily="18" charset="0"/>
                </a:rPr>
                <a:t>A</a:t>
              </a:r>
            </a:p>
          </p:txBody>
        </p:sp>
      </p:grpSp>
      <p:sp>
        <p:nvSpPr>
          <p:cNvPr id="36" name="Text Box 36"/>
          <p:cNvSpPr txBox="1">
            <a:spLocks noChangeArrowheads="1"/>
          </p:cNvSpPr>
          <p:nvPr/>
        </p:nvSpPr>
        <p:spPr bwMode="auto">
          <a:xfrm>
            <a:off x="7086600" y="1617980"/>
            <a:ext cx="15890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Y</a:t>
            </a: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=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AB</a:t>
            </a:r>
          </a:p>
        </p:txBody>
      </p:sp>
      <p:sp>
        <p:nvSpPr>
          <p:cNvPr id="37" name="Text Box 37"/>
          <p:cNvSpPr txBox="1">
            <a:spLocks noChangeArrowheads="1"/>
          </p:cNvSpPr>
          <p:nvPr/>
        </p:nvSpPr>
        <p:spPr bwMode="auto">
          <a:xfrm>
            <a:off x="7061200" y="2744788"/>
            <a:ext cx="13985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Y</a:t>
            </a: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=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A</a:t>
            </a: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+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B</a:t>
            </a:r>
          </a:p>
        </p:txBody>
      </p:sp>
      <p:grpSp>
        <p:nvGrpSpPr>
          <p:cNvPr id="38" name="Group 38"/>
          <p:cNvGrpSpPr>
            <a:grpSpLocks/>
          </p:cNvGrpSpPr>
          <p:nvPr/>
        </p:nvGrpSpPr>
        <p:grpSpPr bwMode="auto">
          <a:xfrm>
            <a:off x="7099300" y="3963988"/>
            <a:ext cx="1016000" cy="519112"/>
            <a:chOff x="3904" y="2417"/>
            <a:chExt cx="640" cy="327"/>
          </a:xfrm>
        </p:grpSpPr>
        <p:sp>
          <p:nvSpPr>
            <p:cNvPr id="79" name="Text Box 39"/>
            <p:cNvSpPr txBox="1">
              <a:spLocks noChangeArrowheads="1"/>
            </p:cNvSpPr>
            <p:nvPr/>
          </p:nvSpPr>
          <p:spPr bwMode="auto">
            <a:xfrm>
              <a:off x="3904" y="2417"/>
              <a:ext cx="64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1" dirty="0">
                  <a:ea typeface="华文中宋" pitchFamily="2" charset="-122"/>
                  <a:cs typeface="Times New Roman" pitchFamily="18" charset="0"/>
                </a:rPr>
                <a:t>Y</a:t>
              </a:r>
              <a:r>
                <a:rPr lang="en-US" altLang="zh-CN" sz="2800" b="1" i="0" dirty="0">
                  <a:ea typeface="华文中宋" pitchFamily="2" charset="-122"/>
                  <a:cs typeface="Times New Roman" pitchFamily="18" charset="0"/>
                </a:rPr>
                <a:t>=</a:t>
              </a:r>
              <a:r>
                <a:rPr lang="en-US" altLang="zh-CN" sz="2800" b="1" dirty="0">
                  <a:ea typeface="华文中宋" pitchFamily="2" charset="-122"/>
                  <a:cs typeface="Times New Roman" pitchFamily="18" charset="0"/>
                </a:rPr>
                <a:t> A</a:t>
              </a:r>
            </a:p>
          </p:txBody>
        </p:sp>
        <p:sp>
          <p:nvSpPr>
            <p:cNvPr id="80" name="Line 40"/>
            <p:cNvSpPr>
              <a:spLocks noChangeShapeType="1"/>
            </p:cNvSpPr>
            <p:nvPr/>
          </p:nvSpPr>
          <p:spPr bwMode="auto">
            <a:xfrm>
              <a:off x="4256" y="2465"/>
              <a:ext cx="19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ea typeface="华文中宋" pitchFamily="2" charset="-122"/>
                <a:cs typeface="Times New Roman" pitchFamily="18" charset="0"/>
              </a:endParaRPr>
            </a:p>
          </p:txBody>
        </p:sp>
      </p:grpSp>
      <p:sp>
        <p:nvSpPr>
          <p:cNvPr id="39" name="Line 41"/>
          <p:cNvSpPr>
            <a:spLocks noChangeShapeType="1"/>
          </p:cNvSpPr>
          <p:nvPr/>
        </p:nvSpPr>
        <p:spPr bwMode="auto">
          <a:xfrm>
            <a:off x="2019300" y="1186180"/>
            <a:ext cx="68453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165100" y="1598613"/>
            <a:ext cx="1527175" cy="9556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i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  <a:cs typeface="Times New Roman" pitchFamily="18" charset="0"/>
              </a:rPr>
              <a:t>门电路小结</a:t>
            </a: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1979613" y="574993"/>
            <a:ext cx="64684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 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门电路       </a:t>
            </a:r>
            <a:r>
              <a:rPr lang="zh-CN" altLang="en-US" sz="2800" b="1" i="0" dirty="0" smtClean="0">
                <a:ea typeface="华文中宋" pitchFamily="2" charset="-122"/>
                <a:cs typeface="Times New Roman" pitchFamily="18" charset="0"/>
              </a:rPr>
              <a:t>           符  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号        </a:t>
            </a:r>
            <a:r>
              <a:rPr lang="zh-CN" altLang="en-US" sz="2800" b="1" i="0" dirty="0" smtClean="0">
                <a:ea typeface="华文中宋" pitchFamily="2" charset="-122"/>
                <a:cs typeface="Times New Roman" pitchFamily="18" charset="0"/>
              </a:rPr>
              <a:t>         表示</a:t>
            </a: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式</a:t>
            </a:r>
          </a:p>
        </p:txBody>
      </p:sp>
      <p:sp>
        <p:nvSpPr>
          <p:cNvPr id="20" name="Line 42"/>
          <p:cNvSpPr>
            <a:spLocks noChangeShapeType="1"/>
          </p:cNvSpPr>
          <p:nvPr/>
        </p:nvSpPr>
        <p:spPr bwMode="auto">
          <a:xfrm flipH="1">
            <a:off x="3606800" y="805180"/>
            <a:ext cx="0" cy="3816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21" name="Line 43"/>
          <p:cNvSpPr>
            <a:spLocks noChangeShapeType="1"/>
          </p:cNvSpPr>
          <p:nvPr/>
        </p:nvSpPr>
        <p:spPr bwMode="auto">
          <a:xfrm>
            <a:off x="6807200" y="754380"/>
            <a:ext cx="0" cy="3816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9" name="Line 41"/>
          <p:cNvSpPr>
            <a:spLocks noChangeShapeType="1"/>
          </p:cNvSpPr>
          <p:nvPr/>
        </p:nvSpPr>
        <p:spPr bwMode="auto">
          <a:xfrm>
            <a:off x="2019300" y="1186180"/>
            <a:ext cx="68453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0" name="Text Box 44"/>
          <p:cNvSpPr txBox="1">
            <a:spLocks noChangeArrowheads="1"/>
          </p:cNvSpPr>
          <p:nvPr/>
        </p:nvSpPr>
        <p:spPr bwMode="auto">
          <a:xfrm>
            <a:off x="1976120" y="1549400"/>
            <a:ext cx="1371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与非门</a:t>
            </a:r>
          </a:p>
        </p:txBody>
      </p: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3893820" y="1295400"/>
            <a:ext cx="2628900" cy="1052512"/>
            <a:chOff x="1888" y="2800"/>
            <a:chExt cx="1656" cy="663"/>
          </a:xfrm>
        </p:grpSpPr>
        <p:sp>
          <p:nvSpPr>
            <p:cNvPr id="70" name="Line 46"/>
            <p:cNvSpPr>
              <a:spLocks noChangeShapeType="1"/>
            </p:cNvSpPr>
            <p:nvPr/>
          </p:nvSpPr>
          <p:spPr bwMode="auto">
            <a:xfrm>
              <a:off x="2944" y="3136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71" name="Rectangle 47"/>
            <p:cNvSpPr>
              <a:spLocks noChangeArrowheads="1"/>
            </p:cNvSpPr>
            <p:nvPr/>
          </p:nvSpPr>
          <p:spPr bwMode="auto">
            <a:xfrm>
              <a:off x="2464" y="2896"/>
              <a:ext cx="384" cy="528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72" name="Line 48"/>
            <p:cNvSpPr>
              <a:spLocks noChangeShapeType="1"/>
            </p:cNvSpPr>
            <p:nvPr/>
          </p:nvSpPr>
          <p:spPr bwMode="auto">
            <a:xfrm>
              <a:off x="2224" y="3280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73" name="Line 49"/>
            <p:cNvSpPr>
              <a:spLocks noChangeShapeType="1"/>
            </p:cNvSpPr>
            <p:nvPr/>
          </p:nvSpPr>
          <p:spPr bwMode="auto">
            <a:xfrm>
              <a:off x="2224" y="2992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74" name="Text Box 50"/>
            <p:cNvSpPr txBox="1">
              <a:spLocks noChangeArrowheads="1"/>
            </p:cNvSpPr>
            <p:nvPr/>
          </p:nvSpPr>
          <p:spPr bwMode="auto">
            <a:xfrm>
              <a:off x="2560" y="2992"/>
              <a:ext cx="38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1" i="0">
                  <a:ea typeface="华文中宋" pitchFamily="2" charset="-122"/>
                  <a:cs typeface="Times New Roman" pitchFamily="18" charset="0"/>
                </a:rPr>
                <a:t>&amp;</a:t>
              </a:r>
            </a:p>
          </p:txBody>
        </p:sp>
        <p:sp>
          <p:nvSpPr>
            <p:cNvPr id="75" name="Oval 51"/>
            <p:cNvSpPr>
              <a:spLocks noChangeArrowheads="1"/>
            </p:cNvSpPr>
            <p:nvPr/>
          </p:nvSpPr>
          <p:spPr bwMode="auto">
            <a:xfrm>
              <a:off x="2848" y="3088"/>
              <a:ext cx="96" cy="9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76" name="Text Box 52"/>
            <p:cNvSpPr txBox="1">
              <a:spLocks noChangeArrowheads="1"/>
            </p:cNvSpPr>
            <p:nvPr/>
          </p:nvSpPr>
          <p:spPr bwMode="auto">
            <a:xfrm>
              <a:off x="1888" y="2800"/>
              <a:ext cx="38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1">
                  <a:ea typeface="华文中宋" pitchFamily="2" charset="-122"/>
                  <a:cs typeface="Times New Roman" pitchFamily="18" charset="0"/>
                </a:rPr>
                <a:t>A</a:t>
              </a:r>
            </a:p>
          </p:txBody>
        </p:sp>
        <p:sp>
          <p:nvSpPr>
            <p:cNvPr id="77" name="Text Box 53"/>
            <p:cNvSpPr txBox="1">
              <a:spLocks noChangeArrowheads="1"/>
            </p:cNvSpPr>
            <p:nvPr/>
          </p:nvSpPr>
          <p:spPr bwMode="auto">
            <a:xfrm>
              <a:off x="1888" y="3136"/>
              <a:ext cx="33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1">
                  <a:ea typeface="华文中宋" pitchFamily="2" charset="-122"/>
                  <a:cs typeface="Times New Roman" pitchFamily="18" charset="0"/>
                </a:rPr>
                <a:t>B</a:t>
              </a:r>
            </a:p>
          </p:txBody>
        </p:sp>
        <p:sp>
          <p:nvSpPr>
            <p:cNvPr id="78" name="Text Box 54"/>
            <p:cNvSpPr txBox="1">
              <a:spLocks noChangeArrowheads="1"/>
            </p:cNvSpPr>
            <p:nvPr/>
          </p:nvSpPr>
          <p:spPr bwMode="auto">
            <a:xfrm>
              <a:off x="3216" y="2992"/>
              <a:ext cx="32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1">
                  <a:ea typeface="华文中宋" pitchFamily="2" charset="-122"/>
                  <a:cs typeface="Times New Roman" pitchFamily="18" charset="0"/>
                </a:rPr>
                <a:t>Y</a:t>
              </a:r>
            </a:p>
          </p:txBody>
        </p:sp>
      </p:grpSp>
      <p:grpSp>
        <p:nvGrpSpPr>
          <p:cNvPr id="8" name="Group 55"/>
          <p:cNvGrpSpPr>
            <a:grpSpLocks/>
          </p:cNvGrpSpPr>
          <p:nvPr/>
        </p:nvGrpSpPr>
        <p:grpSpPr bwMode="auto">
          <a:xfrm>
            <a:off x="7081520" y="1766888"/>
            <a:ext cx="1295400" cy="519112"/>
            <a:chOff x="4712" y="2577"/>
            <a:chExt cx="816" cy="327"/>
          </a:xfrm>
        </p:grpSpPr>
        <p:sp>
          <p:nvSpPr>
            <p:cNvPr id="68" name="Text Box 56"/>
            <p:cNvSpPr txBox="1">
              <a:spLocks noChangeArrowheads="1"/>
            </p:cNvSpPr>
            <p:nvPr/>
          </p:nvSpPr>
          <p:spPr bwMode="auto">
            <a:xfrm>
              <a:off x="4712" y="2577"/>
              <a:ext cx="81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1" dirty="0">
                  <a:ea typeface="华文中宋" pitchFamily="2" charset="-122"/>
                  <a:cs typeface="Times New Roman" pitchFamily="18" charset="0"/>
                </a:rPr>
                <a:t>Y</a:t>
              </a:r>
              <a:r>
                <a:rPr lang="en-US" altLang="zh-CN" sz="2800" b="1" i="0" dirty="0">
                  <a:ea typeface="华文中宋" pitchFamily="2" charset="-122"/>
                  <a:cs typeface="Times New Roman" pitchFamily="18" charset="0"/>
                </a:rPr>
                <a:t>=</a:t>
              </a:r>
              <a:r>
                <a:rPr lang="en-US" altLang="zh-CN" sz="2800" b="1" dirty="0">
                  <a:ea typeface="华文中宋" pitchFamily="2" charset="-122"/>
                  <a:cs typeface="Times New Roman" pitchFamily="18" charset="0"/>
                </a:rPr>
                <a:t> AB</a:t>
              </a:r>
            </a:p>
          </p:txBody>
        </p:sp>
        <p:sp>
          <p:nvSpPr>
            <p:cNvPr id="69" name="Line 57"/>
            <p:cNvSpPr>
              <a:spLocks noChangeShapeType="1"/>
            </p:cNvSpPr>
            <p:nvPr/>
          </p:nvSpPr>
          <p:spPr bwMode="auto">
            <a:xfrm>
              <a:off x="5080" y="2633"/>
              <a:ext cx="2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ea typeface="华文中宋" pitchFamily="2" charset="-122"/>
                <a:cs typeface="Times New Roman" pitchFamily="18" charset="0"/>
              </a:endParaRPr>
            </a:p>
          </p:txBody>
        </p:sp>
      </p:grpSp>
      <p:sp>
        <p:nvSpPr>
          <p:cNvPr id="43" name="Text Box 58"/>
          <p:cNvSpPr txBox="1">
            <a:spLocks noChangeArrowheads="1"/>
          </p:cNvSpPr>
          <p:nvPr/>
        </p:nvSpPr>
        <p:spPr bwMode="auto">
          <a:xfrm>
            <a:off x="2014220" y="2610168"/>
            <a:ext cx="1371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b="1" i="0">
                <a:ea typeface="华文中宋" pitchFamily="2" charset="-122"/>
                <a:cs typeface="Times New Roman" pitchFamily="18" charset="0"/>
              </a:rPr>
              <a:t>或非门</a:t>
            </a:r>
          </a:p>
        </p:txBody>
      </p:sp>
      <p:grpSp>
        <p:nvGrpSpPr>
          <p:cNvPr id="9" name="Group 59"/>
          <p:cNvGrpSpPr>
            <a:grpSpLocks/>
          </p:cNvGrpSpPr>
          <p:nvPr/>
        </p:nvGrpSpPr>
        <p:grpSpPr bwMode="auto">
          <a:xfrm>
            <a:off x="3975100" y="2397443"/>
            <a:ext cx="2413000" cy="1052512"/>
            <a:chOff x="2712" y="2984"/>
            <a:chExt cx="1520" cy="663"/>
          </a:xfrm>
        </p:grpSpPr>
        <p:sp>
          <p:nvSpPr>
            <p:cNvPr id="59" name="Text Box 60"/>
            <p:cNvSpPr txBox="1">
              <a:spLocks noChangeArrowheads="1"/>
            </p:cNvSpPr>
            <p:nvPr/>
          </p:nvSpPr>
          <p:spPr bwMode="auto">
            <a:xfrm>
              <a:off x="2712" y="2984"/>
              <a:ext cx="43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1">
                  <a:ea typeface="华文中宋" pitchFamily="2" charset="-122"/>
                  <a:cs typeface="Times New Roman" pitchFamily="18" charset="0"/>
                </a:rPr>
                <a:t>A</a:t>
              </a:r>
            </a:p>
          </p:txBody>
        </p:sp>
        <p:sp>
          <p:nvSpPr>
            <p:cNvPr id="60" name="Text Box 61"/>
            <p:cNvSpPr txBox="1">
              <a:spLocks noChangeArrowheads="1"/>
            </p:cNvSpPr>
            <p:nvPr/>
          </p:nvSpPr>
          <p:spPr bwMode="auto">
            <a:xfrm>
              <a:off x="2712" y="3320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1">
                  <a:ea typeface="华文中宋" pitchFamily="2" charset="-122"/>
                  <a:cs typeface="Times New Roman" pitchFamily="18" charset="0"/>
                </a:rPr>
                <a:t>B</a:t>
              </a:r>
            </a:p>
          </p:txBody>
        </p:sp>
        <p:sp>
          <p:nvSpPr>
            <p:cNvPr id="61" name="Text Box 62"/>
            <p:cNvSpPr txBox="1">
              <a:spLocks noChangeArrowheads="1"/>
            </p:cNvSpPr>
            <p:nvPr/>
          </p:nvSpPr>
          <p:spPr bwMode="auto">
            <a:xfrm>
              <a:off x="3944" y="3121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1">
                  <a:ea typeface="华文中宋" pitchFamily="2" charset="-122"/>
                  <a:cs typeface="Times New Roman" pitchFamily="18" charset="0"/>
                </a:rPr>
                <a:t>Y</a:t>
              </a:r>
            </a:p>
          </p:txBody>
        </p:sp>
        <p:sp>
          <p:nvSpPr>
            <p:cNvPr id="62" name="Rectangle 63"/>
            <p:cNvSpPr>
              <a:spLocks noChangeArrowheads="1"/>
            </p:cNvSpPr>
            <p:nvPr/>
          </p:nvSpPr>
          <p:spPr bwMode="auto">
            <a:xfrm>
              <a:off x="3240" y="3062"/>
              <a:ext cx="384" cy="528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63" name="Line 64"/>
            <p:cNvSpPr>
              <a:spLocks noChangeShapeType="1"/>
            </p:cNvSpPr>
            <p:nvPr/>
          </p:nvSpPr>
          <p:spPr bwMode="auto">
            <a:xfrm>
              <a:off x="3720" y="3302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64" name="Line 65"/>
            <p:cNvSpPr>
              <a:spLocks noChangeShapeType="1"/>
            </p:cNvSpPr>
            <p:nvPr/>
          </p:nvSpPr>
          <p:spPr bwMode="auto">
            <a:xfrm>
              <a:off x="3000" y="3494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65" name="Line 66"/>
            <p:cNvSpPr>
              <a:spLocks noChangeShapeType="1"/>
            </p:cNvSpPr>
            <p:nvPr/>
          </p:nvSpPr>
          <p:spPr bwMode="auto">
            <a:xfrm>
              <a:off x="3000" y="3158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66" name="Text Box 67"/>
            <p:cNvSpPr txBox="1">
              <a:spLocks noChangeArrowheads="1"/>
            </p:cNvSpPr>
            <p:nvPr/>
          </p:nvSpPr>
          <p:spPr bwMode="auto">
            <a:xfrm>
              <a:off x="3240" y="3158"/>
              <a:ext cx="52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1" i="0">
                  <a:ea typeface="华文中宋" pitchFamily="2" charset="-122"/>
                  <a:cs typeface="Times New Roman" pitchFamily="18" charset="0"/>
                </a:rPr>
                <a:t>≥1</a:t>
              </a:r>
            </a:p>
          </p:txBody>
        </p:sp>
        <p:sp>
          <p:nvSpPr>
            <p:cNvPr id="67" name="Oval 68"/>
            <p:cNvSpPr>
              <a:spLocks noChangeArrowheads="1"/>
            </p:cNvSpPr>
            <p:nvPr/>
          </p:nvSpPr>
          <p:spPr bwMode="auto">
            <a:xfrm>
              <a:off x="3624" y="3264"/>
              <a:ext cx="96" cy="9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ea typeface="华文中宋" pitchFamily="2" charset="-122"/>
                <a:cs typeface="Times New Roman" pitchFamily="18" charset="0"/>
              </a:endParaRPr>
            </a:p>
          </p:txBody>
        </p:sp>
      </p:grpSp>
      <p:grpSp>
        <p:nvGrpSpPr>
          <p:cNvPr id="10" name="Group 69"/>
          <p:cNvGrpSpPr>
            <a:grpSpLocks/>
          </p:cNvGrpSpPr>
          <p:nvPr/>
        </p:nvGrpSpPr>
        <p:grpSpPr bwMode="auto">
          <a:xfrm>
            <a:off x="7056120" y="2762568"/>
            <a:ext cx="1447800" cy="523875"/>
            <a:chOff x="4680" y="3105"/>
            <a:chExt cx="912" cy="330"/>
          </a:xfrm>
        </p:grpSpPr>
        <p:sp>
          <p:nvSpPr>
            <p:cNvPr id="57" name="Text Box 70"/>
            <p:cNvSpPr txBox="1">
              <a:spLocks noChangeArrowheads="1"/>
            </p:cNvSpPr>
            <p:nvPr/>
          </p:nvSpPr>
          <p:spPr bwMode="auto">
            <a:xfrm>
              <a:off x="4680" y="3105"/>
              <a:ext cx="912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1" dirty="0">
                  <a:ea typeface="华文中宋" pitchFamily="2" charset="-122"/>
                  <a:cs typeface="Times New Roman" pitchFamily="18" charset="0"/>
                </a:rPr>
                <a:t>Y</a:t>
              </a:r>
              <a:r>
                <a:rPr lang="en-US" altLang="zh-CN" sz="2800" b="1" i="0" dirty="0">
                  <a:ea typeface="华文中宋" pitchFamily="2" charset="-122"/>
                  <a:cs typeface="Times New Roman" pitchFamily="18" charset="0"/>
                </a:rPr>
                <a:t>=</a:t>
              </a:r>
              <a:r>
                <a:rPr lang="en-US" altLang="zh-CN" sz="2800" b="1" dirty="0">
                  <a:ea typeface="华文中宋" pitchFamily="2" charset="-122"/>
                  <a:cs typeface="Times New Roman" pitchFamily="18" charset="0"/>
                </a:rPr>
                <a:t> A</a:t>
              </a:r>
              <a:r>
                <a:rPr lang="en-US" altLang="zh-CN" sz="2800" b="1" i="0" dirty="0">
                  <a:ea typeface="华文中宋" pitchFamily="2" charset="-122"/>
                  <a:cs typeface="Times New Roman" pitchFamily="18" charset="0"/>
                </a:rPr>
                <a:t>+</a:t>
              </a:r>
              <a:r>
                <a:rPr lang="en-US" altLang="zh-CN" sz="2800" b="1" dirty="0">
                  <a:ea typeface="华文中宋" pitchFamily="2" charset="-122"/>
                  <a:cs typeface="Times New Roman" pitchFamily="18" charset="0"/>
                </a:rPr>
                <a:t>B</a:t>
              </a:r>
            </a:p>
          </p:txBody>
        </p:sp>
        <p:sp>
          <p:nvSpPr>
            <p:cNvPr id="58" name="Line 71"/>
            <p:cNvSpPr>
              <a:spLocks noChangeShapeType="1"/>
            </p:cNvSpPr>
            <p:nvPr/>
          </p:nvSpPr>
          <p:spPr bwMode="auto">
            <a:xfrm>
              <a:off x="5064" y="3153"/>
              <a:ext cx="33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ea typeface="华文中宋" pitchFamily="2" charset="-122"/>
                <a:cs typeface="Times New Roman" pitchFamily="18" charset="0"/>
              </a:endParaRPr>
            </a:p>
          </p:txBody>
        </p:sp>
      </p:grpSp>
      <p:sp>
        <p:nvSpPr>
          <p:cNvPr id="46" name="Text Box 72"/>
          <p:cNvSpPr txBox="1">
            <a:spLocks noChangeArrowheads="1"/>
          </p:cNvSpPr>
          <p:nvPr/>
        </p:nvSpPr>
        <p:spPr bwMode="auto">
          <a:xfrm>
            <a:off x="1988820" y="3651568"/>
            <a:ext cx="1371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b="1" i="0" dirty="0">
                <a:ea typeface="华文中宋" pitchFamily="2" charset="-122"/>
                <a:cs typeface="Times New Roman" pitchFamily="18" charset="0"/>
              </a:rPr>
              <a:t>异或门</a:t>
            </a:r>
          </a:p>
        </p:txBody>
      </p:sp>
      <p:grpSp>
        <p:nvGrpSpPr>
          <p:cNvPr id="11" name="Group 73"/>
          <p:cNvGrpSpPr>
            <a:grpSpLocks/>
          </p:cNvGrpSpPr>
          <p:nvPr/>
        </p:nvGrpSpPr>
        <p:grpSpPr bwMode="auto">
          <a:xfrm>
            <a:off x="3982720" y="3526155"/>
            <a:ext cx="2616200" cy="1089025"/>
            <a:chOff x="2632" y="3634"/>
            <a:chExt cx="1648" cy="686"/>
          </a:xfrm>
        </p:grpSpPr>
        <p:sp>
          <p:nvSpPr>
            <p:cNvPr id="49" name="Rectangle 74"/>
            <p:cNvSpPr>
              <a:spLocks noChangeArrowheads="1"/>
            </p:cNvSpPr>
            <p:nvPr/>
          </p:nvSpPr>
          <p:spPr bwMode="auto">
            <a:xfrm>
              <a:off x="3168" y="3705"/>
              <a:ext cx="384" cy="528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50" name="Line 75"/>
            <p:cNvSpPr>
              <a:spLocks noChangeShapeType="1"/>
            </p:cNvSpPr>
            <p:nvPr/>
          </p:nvSpPr>
          <p:spPr bwMode="auto">
            <a:xfrm>
              <a:off x="3552" y="3945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51" name="Line 76"/>
            <p:cNvSpPr>
              <a:spLocks noChangeShapeType="1"/>
            </p:cNvSpPr>
            <p:nvPr/>
          </p:nvSpPr>
          <p:spPr bwMode="auto">
            <a:xfrm>
              <a:off x="2928" y="4137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52" name="Line 77"/>
            <p:cNvSpPr>
              <a:spLocks noChangeShapeType="1"/>
            </p:cNvSpPr>
            <p:nvPr/>
          </p:nvSpPr>
          <p:spPr bwMode="auto">
            <a:xfrm>
              <a:off x="2928" y="3801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ea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53" name="Text Box 78"/>
            <p:cNvSpPr txBox="1">
              <a:spLocks noChangeArrowheads="1"/>
            </p:cNvSpPr>
            <p:nvPr/>
          </p:nvSpPr>
          <p:spPr bwMode="auto">
            <a:xfrm>
              <a:off x="3168" y="3801"/>
              <a:ext cx="52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1" i="0">
                  <a:ea typeface="华文中宋" pitchFamily="2" charset="-122"/>
                  <a:cs typeface="Times New Roman" pitchFamily="18" charset="0"/>
                </a:rPr>
                <a:t>=1</a:t>
              </a:r>
            </a:p>
          </p:txBody>
        </p:sp>
        <p:sp>
          <p:nvSpPr>
            <p:cNvPr id="54" name="Text Box 79"/>
            <p:cNvSpPr txBox="1">
              <a:spLocks noChangeArrowheads="1"/>
            </p:cNvSpPr>
            <p:nvPr/>
          </p:nvSpPr>
          <p:spPr bwMode="auto">
            <a:xfrm>
              <a:off x="2632" y="3634"/>
              <a:ext cx="43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1">
                  <a:ea typeface="华文中宋" pitchFamily="2" charset="-122"/>
                  <a:cs typeface="Times New Roman" pitchFamily="18" charset="0"/>
                </a:rPr>
                <a:t>A</a:t>
              </a:r>
            </a:p>
          </p:txBody>
        </p:sp>
        <p:sp>
          <p:nvSpPr>
            <p:cNvPr id="55" name="Text Box 80"/>
            <p:cNvSpPr txBox="1">
              <a:spLocks noChangeArrowheads="1"/>
            </p:cNvSpPr>
            <p:nvPr/>
          </p:nvSpPr>
          <p:spPr bwMode="auto">
            <a:xfrm>
              <a:off x="2640" y="3993"/>
              <a:ext cx="38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1">
                  <a:ea typeface="华文中宋" pitchFamily="2" charset="-122"/>
                  <a:cs typeface="Times New Roman" pitchFamily="18" charset="0"/>
                </a:rPr>
                <a:t>B</a:t>
              </a:r>
            </a:p>
          </p:txBody>
        </p:sp>
        <p:sp>
          <p:nvSpPr>
            <p:cNvPr id="56" name="Text Box 81"/>
            <p:cNvSpPr txBox="1">
              <a:spLocks noChangeArrowheads="1"/>
            </p:cNvSpPr>
            <p:nvPr/>
          </p:nvSpPr>
          <p:spPr bwMode="auto">
            <a:xfrm>
              <a:off x="3848" y="3777"/>
              <a:ext cx="43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1">
                  <a:ea typeface="华文中宋" pitchFamily="2" charset="-122"/>
                  <a:cs typeface="Times New Roman" pitchFamily="18" charset="0"/>
                </a:rPr>
                <a:t>Y</a:t>
              </a:r>
            </a:p>
          </p:txBody>
        </p:sp>
      </p:grpSp>
      <p:sp>
        <p:nvSpPr>
          <p:cNvPr id="48" name="Rectangle 82"/>
          <p:cNvSpPr>
            <a:spLocks noChangeArrowheads="1"/>
          </p:cNvSpPr>
          <p:nvPr/>
        </p:nvSpPr>
        <p:spPr bwMode="auto">
          <a:xfrm>
            <a:off x="6994208" y="3792855"/>
            <a:ext cx="14255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Y</a:t>
            </a: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=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 A</a:t>
            </a:r>
            <a:r>
              <a:rPr lang="en-US" altLang="zh-CN" sz="2800" b="1" i="0" dirty="0">
                <a:ea typeface="华文中宋" pitchFamily="2" charset="-122"/>
                <a:cs typeface="Times New Roman" pitchFamily="18" charset="0"/>
                <a:sym typeface="Symbol" pitchFamily="18" charset="2"/>
              </a:rPr>
              <a:t></a:t>
            </a:r>
            <a:r>
              <a:rPr lang="en-US" altLang="zh-CN" sz="2800" b="1" dirty="0">
                <a:ea typeface="华文中宋" pitchFamily="2" charset="-122"/>
                <a:cs typeface="Times New Roman" pitchFamily="18" charset="0"/>
              </a:rPr>
              <a:t>B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4" descr="img200706121339341457副本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4164" y="2407444"/>
            <a:ext cx="3095625" cy="2221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6469" name="Rectangle 5"/>
          <p:cNvSpPr>
            <a:spLocks noChangeArrowheads="1"/>
          </p:cNvSpPr>
          <p:nvPr/>
        </p:nvSpPr>
        <p:spPr bwMode="auto">
          <a:xfrm>
            <a:off x="2700339" y="1491854"/>
            <a:ext cx="32400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4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anose="02010600040101010101" pitchFamily="2" charset="-122"/>
                <a:cs typeface="Times New Roman" panose="02020603050405020304" pitchFamily="18" charset="0"/>
              </a:rPr>
              <a:t>结    束</a:t>
            </a:r>
            <a:r>
              <a:rPr lang="zh-CN" altLang="en-US" sz="3600" dirty="0" smtClean="0">
                <a:solidFill>
                  <a:schemeClr val="tx1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824329971"/>
      </p:ext>
    </p:extLst>
  </p:cSld>
  <p:clrMapOvr>
    <a:masterClrMapping/>
  </p:clrMapOvr>
  <p:transition spd="slow">
    <p:diamond/>
    <p:sndAc>
      <p:stSnd>
        <p:snd r:embed="rId2" name="结束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06363"/>
            <a:ext cx="4112260" cy="857250"/>
          </a:xfrm>
        </p:spPr>
        <p:txBody>
          <a:bodyPr/>
          <a:lstStyle/>
          <a:p>
            <a:pPr eaLnBrk="1" hangingPunct="1"/>
            <a:r>
              <a:rPr lang="zh-CN" altLang="en-US" sz="3200" b="1" dirty="0" smtClean="0">
                <a:solidFill>
                  <a:srgbClr val="0070C0"/>
                </a:solidFill>
                <a:latin typeface="华文中宋" pitchFamily="2" charset="-122"/>
                <a:ea typeface="华文中宋" pitchFamily="2" charset="-122"/>
                <a:cs typeface="Arial" charset="0"/>
              </a:rPr>
              <a:t>二极管的开关特性</a:t>
            </a:r>
          </a:p>
        </p:txBody>
      </p:sp>
      <p:graphicFrame>
        <p:nvGraphicFramePr>
          <p:cNvPr id="118786" name="Object 2"/>
          <p:cNvGraphicFramePr>
            <a:graphicFrameLocks noChangeAspect="1"/>
          </p:cNvGraphicFramePr>
          <p:nvPr/>
        </p:nvGraphicFramePr>
        <p:xfrm>
          <a:off x="4911725" y="1071563"/>
          <a:ext cx="2990850" cy="2749550"/>
        </p:xfrm>
        <a:graphic>
          <a:graphicData uri="http://schemas.openxmlformats.org/presentationml/2006/ole">
            <p:oleObj spid="_x0000_s2050" name="Visio" r:id="rId3" imgW="1245108" imgH="1147572" progId="Visio.Drawing.11">
              <p:embed/>
            </p:oleObj>
          </a:graphicData>
        </a:graphic>
      </p:graphicFrame>
      <p:graphicFrame>
        <p:nvGraphicFramePr>
          <p:cNvPr id="118787" name="Object 3"/>
          <p:cNvGraphicFramePr>
            <a:graphicFrameLocks noChangeAspect="1"/>
          </p:cNvGraphicFramePr>
          <p:nvPr/>
        </p:nvGraphicFramePr>
        <p:xfrm>
          <a:off x="908050" y="1103313"/>
          <a:ext cx="2987675" cy="2860675"/>
        </p:xfrm>
        <a:graphic>
          <a:graphicData uri="http://schemas.openxmlformats.org/presentationml/2006/ole">
            <p:oleObj spid="_x0000_s2051" name="Visio" r:id="rId4" imgW="1702787" imgH="1431728" progId="Visio.Drawing.11">
              <p:embed/>
            </p:oleObj>
          </a:graphicData>
        </a:graphic>
      </p:graphicFrame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06363"/>
            <a:ext cx="4508500" cy="857250"/>
          </a:xfrm>
        </p:spPr>
        <p:txBody>
          <a:bodyPr/>
          <a:lstStyle/>
          <a:p>
            <a:pPr eaLnBrk="1" hangingPunct="1"/>
            <a:r>
              <a:rPr lang="zh-CN" altLang="en-US" sz="3200" b="1" dirty="0" smtClean="0">
                <a:solidFill>
                  <a:srgbClr val="0070C0"/>
                </a:solidFill>
                <a:latin typeface="华文中宋" pitchFamily="2" charset="-122"/>
                <a:ea typeface="华文中宋" pitchFamily="2" charset="-122"/>
                <a:cs typeface="Arial" charset="0"/>
              </a:rPr>
              <a:t>三极管的开关特性</a:t>
            </a:r>
          </a:p>
        </p:txBody>
      </p:sp>
      <p:sp>
        <p:nvSpPr>
          <p:cNvPr id="4" name="Text Box 45"/>
          <p:cNvSpPr txBox="1">
            <a:spLocks noChangeArrowheads="1"/>
          </p:cNvSpPr>
          <p:nvPr/>
        </p:nvSpPr>
        <p:spPr bwMode="auto">
          <a:xfrm>
            <a:off x="428625" y="834708"/>
            <a:ext cx="8096250" cy="1128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        </a:t>
            </a:r>
            <a:r>
              <a:rPr lang="zh-CN" altLang="en-US" sz="2800" i="0" dirty="0">
                <a:ea typeface="华文中宋" pitchFamily="2" charset="-122"/>
                <a:cs typeface="Times New Roman" pitchFamily="18" charset="0"/>
              </a:rPr>
              <a:t>三极管在电路中有三种工作状态：</a:t>
            </a:r>
            <a:r>
              <a:rPr lang="zh-CN" altLang="en-US" sz="2800" i="0" dirty="0">
                <a:solidFill>
                  <a:srgbClr val="CC3300"/>
                </a:solidFill>
                <a:ea typeface="华文中宋" pitchFamily="2" charset="-122"/>
                <a:cs typeface="Times New Roman" pitchFamily="18" charset="0"/>
              </a:rPr>
              <a:t>放大状态、截止状态、饱和状态。</a:t>
            </a:r>
          </a:p>
        </p:txBody>
      </p:sp>
      <p:sp>
        <p:nvSpPr>
          <p:cNvPr id="5" name="Text Box 42"/>
          <p:cNvSpPr txBox="1">
            <a:spLocks noChangeArrowheads="1"/>
          </p:cNvSpPr>
          <p:nvPr/>
        </p:nvSpPr>
        <p:spPr bwMode="auto">
          <a:xfrm>
            <a:off x="884554" y="2272348"/>
            <a:ext cx="431736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n-US" altLang="zh-CN" sz="2800" i="0" dirty="0">
                <a:solidFill>
                  <a:srgbClr val="CC3300"/>
                </a:solidFill>
                <a:ea typeface="华文中宋" pitchFamily="2" charset="-122"/>
                <a:cs typeface="Times New Roman" pitchFamily="18" charset="0"/>
                <a:sym typeface="Symbol" pitchFamily="18" charset="2"/>
              </a:rPr>
              <a:t>  </a:t>
            </a:r>
            <a:r>
              <a:rPr kumimoji="0" lang="zh-CN" altLang="en-US" sz="2800" i="0" dirty="0">
                <a:solidFill>
                  <a:srgbClr val="CC3300"/>
                </a:solidFill>
                <a:ea typeface="华文中宋" pitchFamily="2" charset="-122"/>
                <a:cs typeface="Times New Roman" pitchFamily="18" charset="0"/>
              </a:rPr>
              <a:t>关的条件（管子截止）</a:t>
            </a:r>
            <a:r>
              <a:rPr kumimoji="0" lang="zh-CN" altLang="en-US" sz="2800" i="0" dirty="0">
                <a:ea typeface="华文中宋" pitchFamily="2" charset="-122"/>
                <a:cs typeface="Times New Roman" pitchFamily="18" charset="0"/>
              </a:rPr>
              <a:t> </a:t>
            </a:r>
          </a:p>
        </p:txBody>
      </p:sp>
      <p:sp>
        <p:nvSpPr>
          <p:cNvPr id="6" name="Text Box 43"/>
          <p:cNvSpPr txBox="1">
            <a:spLocks noChangeArrowheads="1"/>
          </p:cNvSpPr>
          <p:nvPr/>
        </p:nvSpPr>
        <p:spPr bwMode="auto">
          <a:xfrm>
            <a:off x="1007428" y="3018790"/>
            <a:ext cx="431641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en-US" altLang="zh-CN" sz="2800" i="0" dirty="0">
                <a:ea typeface="华文中宋" pitchFamily="2" charset="-122"/>
                <a:cs typeface="Times New Roman" pitchFamily="18" charset="0"/>
              </a:rPr>
              <a:t> </a:t>
            </a:r>
            <a:r>
              <a:rPr kumimoji="0" lang="zh-CN" altLang="en-US" sz="2800" i="0" dirty="0">
                <a:ea typeface="华文中宋" pitchFamily="2" charset="-122"/>
                <a:cs typeface="Times New Roman" pitchFamily="18" charset="0"/>
              </a:rPr>
              <a:t>当</a:t>
            </a:r>
            <a:r>
              <a:rPr kumimoji="0" lang="en-US" altLang="zh-CN" sz="2800" b="1" dirty="0" err="1">
                <a:ea typeface="华文中宋" pitchFamily="2" charset="-122"/>
                <a:cs typeface="Times New Roman" pitchFamily="18" charset="0"/>
              </a:rPr>
              <a:t>v</a:t>
            </a:r>
            <a:r>
              <a:rPr kumimoji="0" lang="en-US" altLang="zh-CN" sz="2800" b="1" i="0" baseline="-30000" dirty="0" err="1">
                <a:ea typeface="华文中宋" pitchFamily="2" charset="-122"/>
                <a:cs typeface="Times New Roman" pitchFamily="18" charset="0"/>
              </a:rPr>
              <a:t>I</a:t>
            </a:r>
            <a:r>
              <a:rPr kumimoji="0" lang="zh-CN" altLang="en-US" sz="2800" b="1" i="0" dirty="0">
                <a:ea typeface="华文中宋" pitchFamily="2" charset="-122"/>
                <a:cs typeface="Times New Roman" pitchFamily="18" charset="0"/>
              </a:rPr>
              <a:t>＜</a:t>
            </a:r>
            <a:r>
              <a:rPr kumimoji="0" lang="en-US" altLang="zh-CN" sz="2800" b="1" i="0" dirty="0">
                <a:ea typeface="华文中宋" pitchFamily="2" charset="-122"/>
                <a:cs typeface="Times New Roman" pitchFamily="18" charset="0"/>
              </a:rPr>
              <a:t>0.7</a:t>
            </a:r>
            <a:r>
              <a:rPr kumimoji="0" lang="zh-CN" altLang="en-US" sz="2800" i="0" dirty="0">
                <a:ea typeface="华文中宋" pitchFamily="2" charset="-122"/>
                <a:cs typeface="Times New Roman" pitchFamily="18" charset="0"/>
              </a:rPr>
              <a:t>时，</a:t>
            </a:r>
            <a:r>
              <a:rPr kumimoji="0" lang="en-US" altLang="zh-CN" sz="2800" b="1" dirty="0">
                <a:solidFill>
                  <a:srgbClr val="3333FF"/>
                </a:solidFill>
                <a:ea typeface="华文中宋" pitchFamily="2" charset="-122"/>
                <a:cs typeface="Times New Roman" pitchFamily="18" charset="0"/>
              </a:rPr>
              <a:t>U</a:t>
            </a:r>
            <a:r>
              <a:rPr kumimoji="0" lang="en-US" altLang="zh-CN" sz="2800" b="1" i="0" baseline="-30000" dirty="0">
                <a:solidFill>
                  <a:srgbClr val="3333FF"/>
                </a:solidFill>
                <a:ea typeface="华文中宋" pitchFamily="2" charset="-122"/>
                <a:cs typeface="Times New Roman" pitchFamily="18" charset="0"/>
              </a:rPr>
              <a:t>BE</a:t>
            </a:r>
            <a:r>
              <a:rPr kumimoji="0" lang="zh-CN" altLang="en-US" sz="2800" b="1" i="0" dirty="0">
                <a:solidFill>
                  <a:srgbClr val="3333FF"/>
                </a:solidFill>
                <a:ea typeface="华文中宋" pitchFamily="2" charset="-122"/>
                <a:cs typeface="Times New Roman" pitchFamily="18" charset="0"/>
              </a:rPr>
              <a:t>＜</a:t>
            </a:r>
            <a:r>
              <a:rPr kumimoji="0" lang="en-US" altLang="zh-CN" sz="2800" b="1" i="0" dirty="0">
                <a:solidFill>
                  <a:srgbClr val="3333FF"/>
                </a:solidFill>
                <a:ea typeface="华文中宋" pitchFamily="2" charset="-122"/>
                <a:cs typeface="Times New Roman" pitchFamily="18" charset="0"/>
              </a:rPr>
              <a:t>0.7V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en-US" altLang="zh-CN" sz="2800" b="1" i="0" dirty="0">
                <a:ea typeface="华文中宋" pitchFamily="2" charset="-122"/>
                <a:cs typeface="Times New Roman" pitchFamily="18" charset="0"/>
              </a:rPr>
              <a:t>  </a:t>
            </a:r>
            <a:r>
              <a:rPr kumimoji="0" lang="en-US" altLang="zh-CN" sz="2800" b="1" dirty="0">
                <a:ea typeface="华文中宋" pitchFamily="2" charset="-122"/>
                <a:cs typeface="Times New Roman" pitchFamily="18" charset="0"/>
              </a:rPr>
              <a:t>i</a:t>
            </a:r>
            <a:r>
              <a:rPr kumimoji="0" lang="en-US" altLang="zh-CN" sz="2800" b="1" i="0" baseline="-30000" dirty="0">
                <a:ea typeface="华文中宋" pitchFamily="2" charset="-122"/>
                <a:cs typeface="Times New Roman" pitchFamily="18" charset="0"/>
              </a:rPr>
              <a:t>B</a:t>
            </a:r>
            <a:r>
              <a:rPr kumimoji="0" lang="en-US" altLang="zh-CN" sz="2800" b="1" i="0" dirty="0">
                <a:ea typeface="华文中宋" pitchFamily="2" charset="-122"/>
                <a:cs typeface="Times New Roman" pitchFamily="18" charset="0"/>
              </a:rPr>
              <a:t>≈0</a:t>
            </a:r>
            <a:r>
              <a:rPr kumimoji="0" lang="zh-CN" altLang="en-US" sz="2800" b="1" i="0" dirty="0">
                <a:ea typeface="华文中宋" pitchFamily="2" charset="-122"/>
                <a:cs typeface="Times New Roman" pitchFamily="18" charset="0"/>
              </a:rPr>
              <a:t>，</a:t>
            </a:r>
            <a:r>
              <a:rPr kumimoji="0" lang="en-US" altLang="zh-CN" sz="2800" b="1" dirty="0">
                <a:ea typeface="华文中宋" pitchFamily="2" charset="-122"/>
                <a:cs typeface="Times New Roman" pitchFamily="18" charset="0"/>
              </a:rPr>
              <a:t>i</a:t>
            </a:r>
            <a:r>
              <a:rPr kumimoji="0" lang="en-US" altLang="zh-CN" sz="2800" b="1" i="0" baseline="-30000" dirty="0">
                <a:ea typeface="华文中宋" pitchFamily="2" charset="-122"/>
                <a:cs typeface="Times New Roman" pitchFamily="18" charset="0"/>
              </a:rPr>
              <a:t>C</a:t>
            </a:r>
            <a:r>
              <a:rPr kumimoji="0" lang="en-US" altLang="zh-CN" sz="2800" b="1" i="0" dirty="0">
                <a:ea typeface="华文中宋" pitchFamily="2" charset="-122"/>
                <a:cs typeface="Times New Roman" pitchFamily="18" charset="0"/>
              </a:rPr>
              <a:t>≈0</a:t>
            </a:r>
            <a:r>
              <a:rPr kumimoji="0" lang="zh-CN" altLang="en-US" sz="2800" b="1" i="0" dirty="0">
                <a:ea typeface="华文中宋" pitchFamily="2" charset="-122"/>
                <a:cs typeface="Times New Roman" pitchFamily="18" charset="0"/>
              </a:rPr>
              <a:t>，</a:t>
            </a:r>
            <a:r>
              <a:rPr kumimoji="0" lang="en-US" altLang="zh-CN" sz="2800" b="1" dirty="0" err="1">
                <a:ea typeface="华文中宋" pitchFamily="2" charset="-122"/>
                <a:cs typeface="Times New Roman" pitchFamily="18" charset="0"/>
              </a:rPr>
              <a:t>v</a:t>
            </a:r>
            <a:r>
              <a:rPr kumimoji="0" lang="en-US" altLang="zh-CN" sz="2800" b="1" i="0" baseline="-30000" dirty="0" err="1">
                <a:ea typeface="华文中宋" pitchFamily="2" charset="-122"/>
                <a:cs typeface="Times New Roman" pitchFamily="18" charset="0"/>
              </a:rPr>
              <a:t>O</a:t>
            </a:r>
            <a:r>
              <a:rPr kumimoji="0" lang="en-US" altLang="zh-CN" sz="2800" b="1" i="0" dirty="0" err="1">
                <a:ea typeface="华文中宋" pitchFamily="2" charset="-122"/>
                <a:cs typeface="Times New Roman" pitchFamily="18" charset="0"/>
              </a:rPr>
              <a:t>≈</a:t>
            </a:r>
            <a:r>
              <a:rPr kumimoji="0" lang="en-US" altLang="zh-CN" sz="2800" b="1" dirty="0" err="1">
                <a:ea typeface="华文中宋" pitchFamily="2" charset="-122"/>
                <a:cs typeface="Times New Roman" pitchFamily="18" charset="0"/>
              </a:rPr>
              <a:t>U</a:t>
            </a:r>
            <a:r>
              <a:rPr kumimoji="0" lang="en-US" altLang="zh-CN" sz="2800" b="1" i="0" baseline="-30000" dirty="0" err="1">
                <a:ea typeface="华文中宋" pitchFamily="2" charset="-122"/>
                <a:cs typeface="Times New Roman" pitchFamily="18" charset="0"/>
              </a:rPr>
              <a:t>CC</a:t>
            </a:r>
            <a:r>
              <a:rPr kumimoji="0" lang="en-US" altLang="zh-CN" sz="2800" b="1" i="0" baseline="-30000" dirty="0">
                <a:ea typeface="华文中宋" pitchFamily="2" charset="-122"/>
                <a:cs typeface="Times New Roman" pitchFamily="18" charset="0"/>
              </a:rPr>
              <a:t> </a:t>
            </a:r>
            <a:r>
              <a:rPr kumimoji="0" lang="zh-CN" altLang="en-US" sz="2800" b="1" i="0" dirty="0">
                <a:ea typeface="华文中宋" pitchFamily="2" charset="-122"/>
                <a:cs typeface="Times New Roman" pitchFamily="18" charset="0"/>
              </a:rPr>
              <a:t>。</a:t>
            </a:r>
            <a:r>
              <a:rPr kumimoji="0" lang="zh-CN" altLang="en-US" sz="2800" i="0" dirty="0">
                <a:ea typeface="华文中宋" pitchFamily="2" charset="-122"/>
                <a:cs typeface="Times New Roman" pitchFamily="18" charset="0"/>
              </a:rPr>
              <a:t> </a:t>
            </a:r>
          </a:p>
        </p:txBody>
      </p:sp>
      <p:graphicFrame>
        <p:nvGraphicFramePr>
          <p:cNvPr id="86021" name="Object 5"/>
          <p:cNvGraphicFramePr>
            <a:graphicFrameLocks noChangeAspect="1"/>
          </p:cNvGraphicFramePr>
          <p:nvPr/>
        </p:nvGraphicFramePr>
        <p:xfrm>
          <a:off x="5224520" y="1465263"/>
          <a:ext cx="3792538" cy="3400425"/>
        </p:xfrm>
        <a:graphic>
          <a:graphicData uri="http://schemas.openxmlformats.org/presentationml/2006/ole">
            <p:oleObj spid="_x0000_s38914" name="Visio" r:id="rId3" imgW="1580234" imgH="1420930" progId="Visio.Drawing.11">
              <p:embed/>
            </p:oleObj>
          </a:graphicData>
        </a:graphic>
      </p:graphicFrame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06363"/>
            <a:ext cx="4508500" cy="857250"/>
          </a:xfrm>
        </p:spPr>
        <p:txBody>
          <a:bodyPr/>
          <a:lstStyle/>
          <a:p>
            <a:pPr eaLnBrk="1" hangingPunct="1"/>
            <a:r>
              <a:rPr lang="zh-CN" altLang="en-US" sz="3200" b="1" dirty="0" smtClean="0">
                <a:solidFill>
                  <a:srgbClr val="0070C0"/>
                </a:solidFill>
                <a:latin typeface="华文中宋" pitchFamily="2" charset="-122"/>
                <a:ea typeface="华文中宋" pitchFamily="2" charset="-122"/>
                <a:cs typeface="Arial" charset="0"/>
              </a:rPr>
              <a:t>三极管的开关特性</a:t>
            </a:r>
          </a:p>
        </p:txBody>
      </p:sp>
      <p:sp>
        <p:nvSpPr>
          <p:cNvPr id="4" name="Text Box 45"/>
          <p:cNvSpPr txBox="1">
            <a:spLocks noChangeArrowheads="1"/>
          </p:cNvSpPr>
          <p:nvPr/>
        </p:nvSpPr>
        <p:spPr bwMode="auto">
          <a:xfrm>
            <a:off x="428625" y="834708"/>
            <a:ext cx="8096250" cy="1128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i="0" dirty="0">
                <a:ea typeface="华文中宋" pitchFamily="2" charset="-122"/>
                <a:cs typeface="Times New Roman" pitchFamily="18" charset="0"/>
              </a:rPr>
              <a:t>        </a:t>
            </a:r>
            <a:r>
              <a:rPr lang="zh-CN" altLang="en-US" sz="2800" i="0" dirty="0">
                <a:ea typeface="华文中宋" pitchFamily="2" charset="-122"/>
                <a:cs typeface="Times New Roman" pitchFamily="18" charset="0"/>
              </a:rPr>
              <a:t>三极管在电路中有三种工作状态：</a:t>
            </a:r>
            <a:r>
              <a:rPr lang="zh-CN" altLang="en-US" sz="2800" i="0" dirty="0">
                <a:solidFill>
                  <a:srgbClr val="CC3300"/>
                </a:solidFill>
                <a:ea typeface="华文中宋" pitchFamily="2" charset="-122"/>
                <a:cs typeface="Times New Roman" pitchFamily="18" charset="0"/>
              </a:rPr>
              <a:t>放大状态、截止状态、饱和状态。</a:t>
            </a:r>
          </a:p>
        </p:txBody>
      </p:sp>
      <p:graphicFrame>
        <p:nvGraphicFramePr>
          <p:cNvPr id="86021" name="Object 5"/>
          <p:cNvGraphicFramePr>
            <a:graphicFrameLocks noChangeAspect="1"/>
          </p:cNvGraphicFramePr>
          <p:nvPr/>
        </p:nvGraphicFramePr>
        <p:xfrm>
          <a:off x="5224520" y="1465263"/>
          <a:ext cx="3792538" cy="3400425"/>
        </p:xfrm>
        <a:graphic>
          <a:graphicData uri="http://schemas.openxmlformats.org/presentationml/2006/ole">
            <p:oleObj spid="_x0000_s3074" name="Visio" r:id="rId3" imgW="1580234" imgH="1420930" progId="Visio.Drawing.11">
              <p:embed/>
            </p:oleObj>
          </a:graphicData>
        </a:graphic>
      </p:graphicFrame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897572" y="2245043"/>
            <a:ext cx="4151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n-US" altLang="zh-CN" sz="2800" i="0" dirty="0">
                <a:solidFill>
                  <a:srgbClr val="CC3300"/>
                </a:solidFill>
                <a:ea typeface="华文中宋" pitchFamily="2" charset="-122"/>
                <a:cs typeface="Times New Roman" pitchFamily="18" charset="0"/>
                <a:sym typeface="Symbol" pitchFamily="18" charset="2"/>
              </a:rPr>
              <a:t>  </a:t>
            </a:r>
            <a:r>
              <a:rPr kumimoji="0" lang="zh-CN" altLang="en-US" sz="2800" i="0" dirty="0">
                <a:solidFill>
                  <a:srgbClr val="CC3300"/>
                </a:solidFill>
                <a:ea typeface="华文中宋" pitchFamily="2" charset="-122"/>
                <a:cs typeface="Times New Roman" pitchFamily="18" charset="0"/>
              </a:rPr>
              <a:t>开的条件（管子饱和）</a:t>
            </a:r>
            <a:r>
              <a:rPr kumimoji="0" lang="zh-CN" altLang="en-US" sz="2800" i="0" dirty="0">
                <a:ea typeface="华文中宋" pitchFamily="2" charset="-122"/>
                <a:cs typeface="Times New Roman" pitchFamily="18" charset="0"/>
              </a:rPr>
              <a:t> </a:t>
            </a:r>
          </a:p>
        </p:txBody>
      </p:sp>
      <p:sp>
        <p:nvSpPr>
          <p:cNvPr id="9" name="Text Box 43"/>
          <p:cNvSpPr txBox="1">
            <a:spLocks noChangeArrowheads="1"/>
          </p:cNvSpPr>
          <p:nvPr/>
        </p:nvSpPr>
        <p:spPr bwMode="auto">
          <a:xfrm>
            <a:off x="1150620" y="4086860"/>
            <a:ext cx="285750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kumimoji="0" lang="en-US" altLang="zh-CN" sz="2800" b="1" dirty="0" err="1">
                <a:ea typeface="华文中宋" pitchFamily="2" charset="-122"/>
                <a:cs typeface="Times New Roman" pitchFamily="18" charset="0"/>
              </a:rPr>
              <a:t>v</a:t>
            </a:r>
            <a:r>
              <a:rPr kumimoji="0" lang="en-US" altLang="zh-CN" sz="2800" b="1" i="0" baseline="-30000" dirty="0" err="1">
                <a:ea typeface="华文中宋" pitchFamily="2" charset="-122"/>
                <a:cs typeface="Times New Roman" pitchFamily="18" charset="0"/>
              </a:rPr>
              <a:t>O</a:t>
            </a:r>
            <a:r>
              <a:rPr kumimoji="0" lang="en-US" altLang="zh-CN" sz="2800" b="1" i="0" dirty="0" err="1">
                <a:ea typeface="华文中宋" pitchFamily="2" charset="-122"/>
                <a:cs typeface="Times New Roman" pitchFamily="18" charset="0"/>
              </a:rPr>
              <a:t>≈</a:t>
            </a:r>
            <a:r>
              <a:rPr kumimoji="0" lang="en-US" altLang="zh-CN" sz="2800" b="1" dirty="0" err="1">
                <a:ea typeface="华文中宋" pitchFamily="2" charset="-122"/>
                <a:cs typeface="Times New Roman" pitchFamily="18" charset="0"/>
              </a:rPr>
              <a:t>U</a:t>
            </a:r>
            <a:r>
              <a:rPr kumimoji="0" lang="en-US" altLang="zh-CN" sz="2800" b="1" i="0" baseline="-30000" dirty="0" err="1">
                <a:ea typeface="华文中宋" pitchFamily="2" charset="-122"/>
                <a:cs typeface="Times New Roman" pitchFamily="18" charset="0"/>
              </a:rPr>
              <a:t>CES</a:t>
            </a:r>
            <a:r>
              <a:rPr kumimoji="0" lang="en-US" altLang="zh-CN" sz="2800" b="1" i="0" baseline="-30000" dirty="0">
                <a:ea typeface="华文中宋" pitchFamily="2" charset="-122"/>
                <a:cs typeface="Times New Roman" pitchFamily="18" charset="0"/>
              </a:rPr>
              <a:t> </a:t>
            </a:r>
            <a:r>
              <a:rPr kumimoji="0" lang="en-US" altLang="zh-CN" sz="2800" b="1" i="0" dirty="0">
                <a:ea typeface="华文中宋" pitchFamily="2" charset="-122"/>
                <a:cs typeface="Times New Roman" pitchFamily="18" charset="0"/>
              </a:rPr>
              <a:t>≈0.3V</a:t>
            </a:r>
            <a:r>
              <a:rPr kumimoji="0" lang="en-US" altLang="zh-CN" sz="2800" b="1" i="0" baseline="-30000" dirty="0">
                <a:ea typeface="华文中宋" pitchFamily="2" charset="-122"/>
                <a:cs typeface="Times New Roman" pitchFamily="18" charset="0"/>
              </a:rPr>
              <a:t> </a:t>
            </a:r>
            <a:r>
              <a:rPr kumimoji="0" lang="zh-CN" altLang="en-US" sz="2800" b="1" i="0" dirty="0">
                <a:ea typeface="华文中宋" pitchFamily="2" charset="-122"/>
                <a:cs typeface="Times New Roman" pitchFamily="18" charset="0"/>
              </a:rPr>
              <a:t>。 </a:t>
            </a:r>
          </a:p>
        </p:txBody>
      </p:sp>
      <p:sp>
        <p:nvSpPr>
          <p:cNvPr id="10" name="Text Box 59"/>
          <p:cNvSpPr txBox="1">
            <a:spLocks noChangeArrowheads="1"/>
          </p:cNvSpPr>
          <p:nvPr/>
        </p:nvSpPr>
        <p:spPr bwMode="auto">
          <a:xfrm>
            <a:off x="933450" y="2788603"/>
            <a:ext cx="3790950" cy="1308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3333FF"/>
                </a:solidFill>
                <a:ea typeface="华文中宋" pitchFamily="2" charset="-122"/>
                <a:cs typeface="Times New Roman" pitchFamily="18" charset="0"/>
                <a:sym typeface="Symbol" pitchFamily="18" charset="2"/>
              </a:rPr>
              <a:t>R</a:t>
            </a:r>
            <a:r>
              <a:rPr lang="en-US" altLang="zh-CN" sz="2800" b="1" i="0" baseline="-25000" dirty="0">
                <a:solidFill>
                  <a:srgbClr val="3333FF"/>
                </a:solidFill>
                <a:ea typeface="华文中宋" pitchFamily="2" charset="-122"/>
                <a:cs typeface="Times New Roman" pitchFamily="18" charset="0"/>
                <a:sym typeface="Symbol" pitchFamily="18" charset="2"/>
              </a:rPr>
              <a:t>B</a:t>
            </a:r>
            <a:r>
              <a:rPr lang="zh-CN" altLang="en-US" sz="2800" i="0" dirty="0">
                <a:solidFill>
                  <a:srgbClr val="3333FF"/>
                </a:solidFill>
                <a:ea typeface="华文中宋" pitchFamily="2" charset="-122"/>
                <a:cs typeface="Times New Roman" pitchFamily="18" charset="0"/>
                <a:sym typeface="Symbol" pitchFamily="18" charset="2"/>
              </a:rPr>
              <a:t>足够小，</a:t>
            </a:r>
            <a:r>
              <a:rPr lang="en-US" altLang="zh-CN" sz="2800" b="1" dirty="0">
                <a:solidFill>
                  <a:srgbClr val="3333FF"/>
                </a:solidFill>
                <a:ea typeface="华文中宋" pitchFamily="2" charset="-122"/>
                <a:cs typeface="Times New Roman" pitchFamily="18" charset="0"/>
                <a:sym typeface="Symbol" pitchFamily="18" charset="2"/>
              </a:rPr>
              <a:t>R</a:t>
            </a:r>
            <a:r>
              <a:rPr lang="en-US" altLang="zh-CN" sz="2800" b="1" i="0" baseline="-25000" dirty="0">
                <a:solidFill>
                  <a:srgbClr val="3333FF"/>
                </a:solidFill>
                <a:ea typeface="华文中宋" pitchFamily="2" charset="-122"/>
                <a:cs typeface="Times New Roman" pitchFamily="18" charset="0"/>
                <a:sym typeface="Symbol" pitchFamily="18" charset="2"/>
              </a:rPr>
              <a:t>C</a:t>
            </a:r>
            <a:r>
              <a:rPr lang="zh-CN" altLang="en-US" sz="2800" i="0" dirty="0">
                <a:solidFill>
                  <a:srgbClr val="3333FF"/>
                </a:solidFill>
                <a:ea typeface="华文中宋" pitchFamily="2" charset="-122"/>
                <a:cs typeface="Times New Roman" pitchFamily="18" charset="0"/>
                <a:sym typeface="Symbol" pitchFamily="18" charset="2"/>
              </a:rPr>
              <a:t>足够大或</a:t>
            </a:r>
            <a:r>
              <a:rPr lang="en-US" altLang="zh-CN" sz="2800" b="1" dirty="0">
                <a:solidFill>
                  <a:srgbClr val="3333FF"/>
                </a:solidFill>
                <a:ea typeface="华文中宋" pitchFamily="2" charset="-122"/>
                <a:cs typeface="Times New Roman" pitchFamily="18" charset="0"/>
                <a:sym typeface="Symbol" pitchFamily="18" charset="2"/>
              </a:rPr>
              <a:t>β</a:t>
            </a:r>
            <a:r>
              <a:rPr lang="zh-CN" altLang="en-US" sz="2800" i="0" dirty="0">
                <a:solidFill>
                  <a:srgbClr val="3333FF"/>
                </a:solidFill>
                <a:ea typeface="华文中宋" pitchFamily="2" charset="-122"/>
                <a:cs typeface="Times New Roman" pitchFamily="18" charset="0"/>
                <a:sym typeface="Symbol" pitchFamily="18" charset="2"/>
              </a:rPr>
              <a:t>足够大</a:t>
            </a:r>
            <a:endParaRPr kumimoji="0" lang="zh-CN" altLang="en-US" sz="2800" i="0" dirty="0">
              <a:solidFill>
                <a:srgbClr val="3333FF"/>
              </a:solidFill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8" grpId="0" autoUpdateAnimBg="0"/>
      <p:bldP spid="9" grpId="0" autoUpdateAnimBg="0"/>
      <p:bldP spid="10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06363"/>
            <a:ext cx="3878580" cy="857250"/>
          </a:xfrm>
        </p:spPr>
        <p:txBody>
          <a:bodyPr/>
          <a:lstStyle/>
          <a:p>
            <a:pPr eaLnBrk="1" hangingPunct="1"/>
            <a:r>
              <a:rPr lang="zh-CN" altLang="en-US" sz="3200" b="1" smtClean="0">
                <a:solidFill>
                  <a:srgbClr val="0070C0"/>
                </a:solidFill>
                <a:latin typeface="华文中宋" pitchFamily="2" charset="-122"/>
                <a:ea typeface="华文中宋" pitchFamily="2" charset="-122"/>
                <a:cs typeface="Arial" charset="0"/>
              </a:rPr>
              <a:t>三极管的开关特性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68825" y="3095625"/>
            <a:ext cx="2508250" cy="762000"/>
            <a:chOff x="1380" y="3288"/>
            <a:chExt cx="1580" cy="480"/>
          </a:xfrm>
        </p:grpSpPr>
        <p:sp>
          <p:nvSpPr>
            <p:cNvPr id="4125" name="Text Box 7"/>
            <p:cNvSpPr txBox="1">
              <a:spLocks noChangeArrowheads="1"/>
            </p:cNvSpPr>
            <p:nvPr/>
          </p:nvSpPr>
          <p:spPr bwMode="auto">
            <a:xfrm>
              <a:off x="1380" y="3372"/>
              <a:ext cx="333" cy="295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400" b="1" dirty="0"/>
                <a:t>A</a:t>
              </a:r>
              <a:endParaRPr kumimoji="0" lang="en-US" altLang="zh-CN" sz="2400" b="1" baseline="-25000" dirty="0"/>
            </a:p>
          </p:txBody>
        </p:sp>
        <p:sp>
          <p:nvSpPr>
            <p:cNvPr id="4126" name="AutoShape 8"/>
            <p:cNvSpPr>
              <a:spLocks noChangeArrowheads="1"/>
            </p:cNvSpPr>
            <p:nvPr/>
          </p:nvSpPr>
          <p:spPr bwMode="auto">
            <a:xfrm>
              <a:off x="2335" y="3485"/>
              <a:ext cx="57" cy="57"/>
            </a:xfrm>
            <a:prstGeom prst="flowChartConnector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 i="0"/>
            </a:p>
          </p:txBody>
        </p:sp>
        <p:sp>
          <p:nvSpPr>
            <p:cNvPr id="4127" name="Rectangle 9"/>
            <p:cNvSpPr>
              <a:spLocks noChangeArrowheads="1"/>
            </p:cNvSpPr>
            <p:nvPr/>
          </p:nvSpPr>
          <p:spPr bwMode="auto">
            <a:xfrm>
              <a:off x="2047" y="3378"/>
              <a:ext cx="238" cy="390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 b="1" i="0"/>
            </a:p>
          </p:txBody>
        </p:sp>
        <p:sp>
          <p:nvSpPr>
            <p:cNvPr id="4128" name="Rectangle 10"/>
            <p:cNvSpPr>
              <a:spLocks noChangeArrowheads="1"/>
            </p:cNvSpPr>
            <p:nvPr/>
          </p:nvSpPr>
          <p:spPr bwMode="auto">
            <a:xfrm>
              <a:off x="2037" y="3320"/>
              <a:ext cx="288" cy="384"/>
            </a:xfrm>
            <a:prstGeom prst="rect">
              <a:avLst/>
            </a:prstGeom>
            <a:noFill/>
            <a:ln w="317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 b="1" i="0"/>
            </a:p>
          </p:txBody>
        </p:sp>
        <p:sp>
          <p:nvSpPr>
            <p:cNvPr id="4129" name="Text Box 11"/>
            <p:cNvSpPr txBox="1">
              <a:spLocks noChangeArrowheads="1"/>
            </p:cNvSpPr>
            <p:nvPr/>
          </p:nvSpPr>
          <p:spPr bwMode="auto">
            <a:xfrm>
              <a:off x="2093" y="3288"/>
              <a:ext cx="214" cy="226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400" b="1" i="0"/>
                <a:t>1</a:t>
              </a:r>
            </a:p>
          </p:txBody>
        </p:sp>
        <p:sp>
          <p:nvSpPr>
            <p:cNvPr id="4130" name="Line 12"/>
            <p:cNvSpPr>
              <a:spLocks noChangeShapeType="1"/>
            </p:cNvSpPr>
            <p:nvPr/>
          </p:nvSpPr>
          <p:spPr bwMode="auto">
            <a:xfrm flipH="1">
              <a:off x="1691" y="3509"/>
              <a:ext cx="33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1" name="Text Box 13"/>
            <p:cNvSpPr txBox="1">
              <a:spLocks noChangeArrowheads="1"/>
            </p:cNvSpPr>
            <p:nvPr/>
          </p:nvSpPr>
          <p:spPr bwMode="auto">
            <a:xfrm>
              <a:off x="2686" y="3376"/>
              <a:ext cx="274" cy="295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400" b="1" dirty="0"/>
                <a:t>L</a:t>
              </a:r>
              <a:endParaRPr kumimoji="0" lang="en-US" altLang="zh-CN" sz="2400" b="1" baseline="-25000" dirty="0"/>
            </a:p>
          </p:txBody>
        </p:sp>
        <p:sp>
          <p:nvSpPr>
            <p:cNvPr id="4132" name="Line 14"/>
            <p:cNvSpPr>
              <a:spLocks noChangeShapeType="1"/>
            </p:cNvSpPr>
            <p:nvPr/>
          </p:nvSpPr>
          <p:spPr bwMode="auto">
            <a:xfrm>
              <a:off x="2401" y="3509"/>
              <a:ext cx="27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33" name="Group 68"/>
          <p:cNvGraphicFramePr>
            <a:graphicFrameLocks noGrp="1"/>
          </p:cNvGraphicFramePr>
          <p:nvPr/>
        </p:nvGraphicFramePr>
        <p:xfrm>
          <a:off x="5068888" y="1309688"/>
          <a:ext cx="2781300" cy="1415036"/>
        </p:xfrm>
        <a:graphic>
          <a:graphicData uri="http://schemas.openxmlformats.org/drawingml/2006/table">
            <a:tbl>
              <a:tblPr/>
              <a:tblGrid>
                <a:gridCol w="647700"/>
                <a:gridCol w="952500"/>
                <a:gridCol w="542925"/>
                <a:gridCol w="638175"/>
              </a:tblGrid>
              <a:tr h="484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0V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5V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5V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0.3V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" name="Object 3"/>
          <p:cNvGraphicFramePr>
            <a:graphicFrameLocks noChangeAspect="1"/>
          </p:cNvGraphicFramePr>
          <p:nvPr/>
        </p:nvGraphicFramePr>
        <p:xfrm>
          <a:off x="7389813" y="3173413"/>
          <a:ext cx="825500" cy="427037"/>
        </p:xfrm>
        <a:graphic>
          <a:graphicData uri="http://schemas.openxmlformats.org/presentationml/2006/ole">
            <p:oleObj spid="_x0000_s4098" name="Equation" r:id="rId3" imgW="368280" imgH="190440" progId="Equation.3">
              <p:embed/>
            </p:oleObj>
          </a:graphicData>
        </a:graphic>
      </p:graphicFrame>
      <p:graphicFrame>
        <p:nvGraphicFramePr>
          <p:cNvPr id="4099" name="Object 4"/>
          <p:cNvGraphicFramePr>
            <a:graphicFrameLocks/>
          </p:cNvGraphicFramePr>
          <p:nvPr/>
        </p:nvGraphicFramePr>
        <p:xfrm>
          <a:off x="463868" y="1095693"/>
          <a:ext cx="3960812" cy="3411537"/>
        </p:xfrm>
        <a:graphic>
          <a:graphicData uri="http://schemas.openxmlformats.org/presentationml/2006/ole">
            <p:oleObj spid="_x0000_s4099" name="Visio" r:id="rId4" imgW="1648799" imgH="1420930" progId="Visio.Drawing.11">
              <p:embed/>
            </p:oleObj>
          </a:graphicData>
        </a:graphic>
      </p:graphicFrame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1" name="Picture 41" descr="D:\wgz\理论课\电工学PPT\电工学教材-图片\1241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1357" y="763580"/>
            <a:ext cx="5712968" cy="3938486"/>
          </a:xfrm>
          <a:prstGeom prst="rect">
            <a:avLst/>
          </a:prstGeom>
          <a:noFill/>
        </p:spPr>
      </p:pic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161909" y="187330"/>
            <a:ext cx="4500594" cy="54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kumimoji="0" lang="en-US" altLang="zh-CN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TTL</a:t>
            </a:r>
            <a:r>
              <a:rPr kumimoji="0" lang="zh-CN" altLang="en-US" sz="3600" b="1" i="0" dirty="0" smtClean="0">
                <a:solidFill>
                  <a:srgbClr val="C00000"/>
                </a:solidFill>
                <a:ea typeface="黑体" pitchFamily="49" charset="-122"/>
                <a:cs typeface="Times New Roman" pitchFamily="18" charset="0"/>
              </a:rPr>
              <a:t>与非门电路</a:t>
            </a:r>
            <a:endParaRPr kumimoji="0" lang="zh-CN" altLang="en-US" sz="3600" b="1" i="0" dirty="0">
              <a:solidFill>
                <a:srgbClr val="C00000"/>
              </a:solidFill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305" name="Group 2"/>
          <p:cNvGrpSpPr>
            <a:grpSpLocks/>
          </p:cNvGrpSpPr>
          <p:nvPr/>
        </p:nvGrpSpPr>
        <p:grpSpPr bwMode="auto">
          <a:xfrm>
            <a:off x="4673918" y="704193"/>
            <a:ext cx="1066800" cy="4025462"/>
            <a:chOff x="2256" y="576"/>
            <a:chExt cx="672" cy="3360"/>
          </a:xfrm>
        </p:grpSpPr>
        <p:sp>
          <p:nvSpPr>
            <p:cNvPr id="306" name="Line 3"/>
            <p:cNvSpPr>
              <a:spLocks noChangeShapeType="1"/>
            </p:cNvSpPr>
            <p:nvPr/>
          </p:nvSpPr>
          <p:spPr bwMode="auto">
            <a:xfrm>
              <a:off x="2256" y="576"/>
              <a:ext cx="0" cy="336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7" name="Line 4"/>
            <p:cNvSpPr>
              <a:spLocks noChangeShapeType="1"/>
            </p:cNvSpPr>
            <p:nvPr/>
          </p:nvSpPr>
          <p:spPr bwMode="auto">
            <a:xfrm>
              <a:off x="2928" y="576"/>
              <a:ext cx="0" cy="336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08" name="Group 5"/>
          <p:cNvGrpSpPr>
            <a:grpSpLocks/>
          </p:cNvGrpSpPr>
          <p:nvPr/>
        </p:nvGrpSpPr>
        <p:grpSpPr bwMode="auto">
          <a:xfrm>
            <a:off x="3124900" y="4619625"/>
            <a:ext cx="4151313" cy="523875"/>
            <a:chOff x="1392" y="3645"/>
            <a:chExt cx="2615" cy="330"/>
          </a:xfrm>
        </p:grpSpPr>
        <p:sp>
          <p:nvSpPr>
            <p:cNvPr id="309" name="Rectangle 6"/>
            <p:cNvSpPr>
              <a:spLocks noChangeArrowheads="1"/>
            </p:cNvSpPr>
            <p:nvPr/>
          </p:nvSpPr>
          <p:spPr bwMode="auto">
            <a:xfrm>
              <a:off x="1392" y="3645"/>
              <a:ext cx="791" cy="327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800" b="1" i="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" pitchFamily="18" charset="0"/>
                  <a:ea typeface="宋体" pitchFamily="2" charset="-122"/>
                </a:rPr>
                <a:t>输入级</a:t>
              </a:r>
            </a:p>
          </p:txBody>
        </p:sp>
        <p:sp>
          <p:nvSpPr>
            <p:cNvPr id="310" name="Rectangle 7"/>
            <p:cNvSpPr>
              <a:spLocks noChangeArrowheads="1"/>
            </p:cNvSpPr>
            <p:nvPr/>
          </p:nvSpPr>
          <p:spPr bwMode="auto">
            <a:xfrm>
              <a:off x="2305" y="3648"/>
              <a:ext cx="791" cy="327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800" b="1" i="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" pitchFamily="18" charset="0"/>
                  <a:ea typeface="宋体" pitchFamily="2" charset="-122"/>
                </a:rPr>
                <a:t>中间级</a:t>
              </a:r>
            </a:p>
          </p:txBody>
        </p:sp>
        <p:sp>
          <p:nvSpPr>
            <p:cNvPr id="311" name="Rectangle 8"/>
            <p:cNvSpPr>
              <a:spLocks noChangeArrowheads="1"/>
            </p:cNvSpPr>
            <p:nvPr/>
          </p:nvSpPr>
          <p:spPr bwMode="auto">
            <a:xfrm>
              <a:off x="3216" y="3648"/>
              <a:ext cx="791" cy="327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800" b="1" i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" pitchFamily="18" charset="0"/>
                  <a:ea typeface="宋体" pitchFamily="2" charset="-122"/>
                </a:rPr>
                <a:t>输出级</a:t>
              </a:r>
            </a:p>
          </p:txBody>
        </p:sp>
      </p:grpSp>
      <p:sp>
        <p:nvSpPr>
          <p:cNvPr id="312" name="Rectangle 10"/>
          <p:cNvSpPr>
            <a:spLocks noChangeArrowheads="1"/>
          </p:cNvSpPr>
          <p:nvPr/>
        </p:nvSpPr>
        <p:spPr bwMode="auto">
          <a:xfrm>
            <a:off x="592839" y="1067150"/>
            <a:ext cx="160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defRPr/>
            </a:pPr>
            <a:r>
              <a:rPr lang="en-US" altLang="zh-CN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1). </a:t>
            </a:r>
            <a:r>
              <a:rPr lang="zh-CN" altLang="en-US" sz="2800" b="1" i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电路</a:t>
            </a:r>
          </a:p>
        </p:txBody>
      </p:sp>
      <p:sp>
        <p:nvSpPr>
          <p:cNvPr id="313" name="Oval 11"/>
          <p:cNvSpPr>
            <a:spLocks noChangeArrowheads="1"/>
          </p:cNvSpPr>
          <p:nvPr/>
        </p:nvSpPr>
        <p:spPr bwMode="auto">
          <a:xfrm>
            <a:off x="3084830" y="1624330"/>
            <a:ext cx="1440000" cy="1116000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1" name="AutoShape 168" descr="40%"/>
          <p:cNvSpPr>
            <a:spLocks noChangeArrowheads="1"/>
          </p:cNvSpPr>
          <p:nvPr/>
        </p:nvSpPr>
        <p:spPr bwMode="auto">
          <a:xfrm>
            <a:off x="2002790" y="3692843"/>
            <a:ext cx="1598613" cy="919401"/>
          </a:xfrm>
          <a:prstGeom prst="wedgeRoundRectCallout">
            <a:avLst>
              <a:gd name="adj1" fmla="val 69565"/>
              <a:gd name="adj2" fmla="val -158537"/>
              <a:gd name="adj3" fmla="val 16667"/>
            </a:avLst>
          </a:prstGeom>
          <a:pattFill prst="pct40">
            <a:fgClr>
              <a:srgbClr val="FFCCCC"/>
            </a:fgClr>
            <a:bgClr>
              <a:srgbClr val="FFFFFF"/>
            </a:bgClr>
          </a:pattFill>
          <a:ln w="28575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  <a:ea typeface="宋体" pitchFamily="2" charset="-122"/>
              </a:rPr>
              <a:t>多发射极三极管</a:t>
            </a:r>
            <a:endParaRPr lang="zh-CN" altLang="en-US" sz="2400" b="1" i="0" dirty="0">
              <a:solidFill>
                <a:srgbClr val="FF3300"/>
              </a:solidFill>
              <a:latin typeface="" pitchFamily="18" charset="0"/>
              <a:ea typeface="宋体" pitchFamily="2" charset="-122"/>
            </a:endParaRPr>
          </a:p>
        </p:txBody>
      </p:sp>
      <p:grpSp>
        <p:nvGrpSpPr>
          <p:cNvPr id="392" name="Group 169"/>
          <p:cNvGrpSpPr>
            <a:grpSpLocks/>
          </p:cNvGrpSpPr>
          <p:nvPr/>
        </p:nvGrpSpPr>
        <p:grpSpPr bwMode="auto">
          <a:xfrm>
            <a:off x="5626098" y="2663508"/>
            <a:ext cx="2581275" cy="2119312"/>
            <a:chOff x="3120" y="2352"/>
            <a:chExt cx="1626" cy="1335"/>
          </a:xfrm>
        </p:grpSpPr>
        <p:grpSp>
          <p:nvGrpSpPr>
            <p:cNvPr id="393" name="Group 170"/>
            <p:cNvGrpSpPr>
              <a:grpSpLocks/>
            </p:cNvGrpSpPr>
            <p:nvPr/>
          </p:nvGrpSpPr>
          <p:grpSpPr bwMode="auto">
            <a:xfrm>
              <a:off x="3120" y="2352"/>
              <a:ext cx="1626" cy="1335"/>
              <a:chOff x="5286" y="2457"/>
              <a:chExt cx="1626" cy="1335"/>
            </a:xfrm>
          </p:grpSpPr>
          <p:graphicFrame>
            <p:nvGraphicFramePr>
              <p:cNvPr id="395" name="Object 171"/>
              <p:cNvGraphicFramePr>
                <a:graphicFrameLocks noChangeAspect="1"/>
              </p:cNvGraphicFramePr>
              <p:nvPr/>
            </p:nvGraphicFramePr>
            <p:xfrm>
              <a:off x="5286" y="2496"/>
              <a:ext cx="1626" cy="1296"/>
            </p:xfrm>
            <a:graphic>
              <a:graphicData uri="http://schemas.openxmlformats.org/presentationml/2006/ole">
                <p:oleObj spid="_x0000_s5160" name="位图图像" r:id="rId4" imgW="1504762" imgH="1114581" progId="PBrush">
                  <p:embed/>
                </p:oleObj>
              </a:graphicData>
            </a:graphic>
          </p:graphicFrame>
          <p:sp>
            <p:nvSpPr>
              <p:cNvPr id="396" name="Line 172"/>
              <p:cNvSpPr>
                <a:spLocks noChangeShapeType="1"/>
              </p:cNvSpPr>
              <p:nvPr/>
            </p:nvSpPr>
            <p:spPr bwMode="auto">
              <a:xfrm flipV="1">
                <a:off x="6154" y="2762"/>
                <a:ext cx="0" cy="54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7" name="Text Box 173"/>
              <p:cNvSpPr txBox="1">
                <a:spLocks noChangeArrowheads="1"/>
              </p:cNvSpPr>
              <p:nvPr/>
            </p:nvSpPr>
            <p:spPr bwMode="auto">
              <a:xfrm>
                <a:off x="5323" y="2832"/>
                <a:ext cx="28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ea typeface="宋体" pitchFamily="2" charset="-122"/>
                  </a:rPr>
                  <a:t>E</a:t>
                </a:r>
                <a:r>
                  <a:rPr kumimoji="0" lang="en-US" altLang="zh-CN" sz="2800" b="1" i="0" u="none" strike="noStrike" kern="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ea typeface="宋体" pitchFamily="2" charset="-122"/>
                  </a:rPr>
                  <a:t>2</a:t>
                </a:r>
                <a:endPara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endParaRPr>
              </a:p>
            </p:txBody>
          </p:sp>
          <p:sp>
            <p:nvSpPr>
              <p:cNvPr id="398" name="Text Box 174"/>
              <p:cNvSpPr txBox="1">
                <a:spLocks noChangeArrowheads="1"/>
              </p:cNvSpPr>
              <p:nvPr/>
            </p:nvSpPr>
            <p:spPr bwMode="auto">
              <a:xfrm>
                <a:off x="5328" y="3127"/>
                <a:ext cx="28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ea typeface="宋体" pitchFamily="2" charset="-122"/>
                  </a:rPr>
                  <a:t>E</a:t>
                </a:r>
                <a:r>
                  <a:rPr kumimoji="0" lang="en-US" altLang="zh-CN" sz="2800" b="1" i="0" u="none" strike="noStrike" kern="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ea typeface="宋体" pitchFamily="2" charset="-122"/>
                  </a:rPr>
                  <a:t>3</a:t>
                </a:r>
                <a:endPara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endParaRPr>
              </a:p>
            </p:txBody>
          </p:sp>
          <p:sp>
            <p:nvSpPr>
              <p:cNvPr id="399" name="Text Box 175"/>
              <p:cNvSpPr txBox="1">
                <a:spLocks noChangeArrowheads="1"/>
              </p:cNvSpPr>
              <p:nvPr/>
            </p:nvSpPr>
            <p:spPr bwMode="auto">
              <a:xfrm>
                <a:off x="5328" y="2553"/>
                <a:ext cx="380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ea typeface="宋体" pitchFamily="2" charset="-122"/>
                  </a:rPr>
                  <a:t>E</a:t>
                </a:r>
                <a:r>
                  <a:rPr kumimoji="0" lang="en-US" altLang="zh-CN" sz="2800" b="1" i="0" u="none" strike="noStrike" kern="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ea typeface="宋体" pitchFamily="2" charset="-122"/>
                  </a:rPr>
                  <a:t>1</a:t>
                </a:r>
                <a:endPara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endParaRPr>
              </a:p>
            </p:txBody>
          </p:sp>
          <p:sp>
            <p:nvSpPr>
              <p:cNvPr id="400" name="Text Box 176"/>
              <p:cNvSpPr txBox="1">
                <a:spLocks noChangeArrowheads="1"/>
              </p:cNvSpPr>
              <p:nvPr/>
            </p:nvSpPr>
            <p:spPr bwMode="auto">
              <a:xfrm>
                <a:off x="6023" y="2457"/>
                <a:ext cx="244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ea typeface="宋体" pitchFamily="2" charset="-122"/>
                  </a:rPr>
                  <a:t>B</a:t>
                </a:r>
              </a:p>
            </p:txBody>
          </p:sp>
          <p:sp>
            <p:nvSpPr>
              <p:cNvPr id="401" name="Text Box 177"/>
              <p:cNvSpPr txBox="1">
                <a:spLocks noChangeArrowheads="1"/>
              </p:cNvSpPr>
              <p:nvPr/>
            </p:nvSpPr>
            <p:spPr bwMode="auto">
              <a:xfrm>
                <a:off x="5589" y="3420"/>
                <a:ext cx="1016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uLnTx/>
                    <a:uFillTx/>
                    <a:latin typeface="" pitchFamily="18" charset="0"/>
                    <a:ea typeface="宋体" pitchFamily="2" charset="-122"/>
                  </a:rPr>
                  <a:t>等效电路</a:t>
                </a:r>
              </a:p>
            </p:txBody>
          </p:sp>
          <p:grpSp>
            <p:nvGrpSpPr>
              <p:cNvPr id="402" name="Group 178"/>
              <p:cNvGrpSpPr>
                <a:grpSpLocks/>
              </p:cNvGrpSpPr>
              <p:nvPr/>
            </p:nvGrpSpPr>
            <p:grpSpPr bwMode="auto">
              <a:xfrm>
                <a:off x="5638" y="3189"/>
                <a:ext cx="517" cy="219"/>
                <a:chOff x="5638" y="3189"/>
                <a:chExt cx="517" cy="219"/>
              </a:xfrm>
            </p:grpSpPr>
            <p:sp>
              <p:nvSpPr>
                <p:cNvPr id="427" name="Line 179"/>
                <p:cNvSpPr>
                  <a:spLocks noChangeShapeType="1"/>
                </p:cNvSpPr>
                <p:nvPr/>
              </p:nvSpPr>
              <p:spPr bwMode="auto">
                <a:xfrm>
                  <a:off x="5701" y="3306"/>
                  <a:ext cx="454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8" name="Oval 180"/>
                <p:cNvSpPr>
                  <a:spLocks noChangeArrowheads="1"/>
                </p:cNvSpPr>
                <p:nvPr/>
              </p:nvSpPr>
              <p:spPr bwMode="auto">
                <a:xfrm>
                  <a:off x="5638" y="3273"/>
                  <a:ext cx="48" cy="60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429" name="Group 181"/>
                <p:cNvGrpSpPr>
                  <a:grpSpLocks/>
                </p:cNvGrpSpPr>
                <p:nvPr/>
              </p:nvGrpSpPr>
              <p:grpSpPr bwMode="auto">
                <a:xfrm>
                  <a:off x="5828" y="3189"/>
                  <a:ext cx="146" cy="219"/>
                  <a:chOff x="5828" y="3189"/>
                  <a:chExt cx="146" cy="219"/>
                </a:xfrm>
              </p:grpSpPr>
              <p:sp>
                <p:nvSpPr>
                  <p:cNvPr id="430" name="Line 182"/>
                  <p:cNvSpPr>
                    <a:spLocks noChangeShapeType="1"/>
                  </p:cNvSpPr>
                  <p:nvPr/>
                </p:nvSpPr>
                <p:spPr bwMode="auto">
                  <a:xfrm>
                    <a:off x="5830" y="3312"/>
                    <a:ext cx="144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31" name="Line 18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830" y="3194"/>
                    <a:ext cx="144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32" name="Line 184"/>
                  <p:cNvSpPr>
                    <a:spLocks noChangeShapeType="1"/>
                  </p:cNvSpPr>
                  <p:nvPr/>
                </p:nvSpPr>
                <p:spPr bwMode="auto">
                  <a:xfrm rot="60000">
                    <a:off x="5973" y="3189"/>
                    <a:ext cx="0" cy="215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33" name="Line 185"/>
                  <p:cNvSpPr>
                    <a:spLocks noChangeShapeType="1"/>
                  </p:cNvSpPr>
                  <p:nvPr/>
                </p:nvSpPr>
                <p:spPr bwMode="auto">
                  <a:xfrm>
                    <a:off x="5828" y="3194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pSp>
            <p:nvGrpSpPr>
              <p:cNvPr id="403" name="Group 186"/>
              <p:cNvGrpSpPr>
                <a:grpSpLocks/>
              </p:cNvGrpSpPr>
              <p:nvPr/>
            </p:nvGrpSpPr>
            <p:grpSpPr bwMode="auto">
              <a:xfrm>
                <a:off x="5616" y="2901"/>
                <a:ext cx="536" cy="219"/>
                <a:chOff x="5638" y="3189"/>
                <a:chExt cx="536" cy="219"/>
              </a:xfrm>
            </p:grpSpPr>
            <p:sp>
              <p:nvSpPr>
                <p:cNvPr id="420" name="Line 187"/>
                <p:cNvSpPr>
                  <a:spLocks noChangeShapeType="1"/>
                </p:cNvSpPr>
                <p:nvPr/>
              </p:nvSpPr>
              <p:spPr bwMode="auto">
                <a:xfrm>
                  <a:off x="5701" y="3306"/>
                  <a:ext cx="473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1" name="Oval 188"/>
                <p:cNvSpPr>
                  <a:spLocks noChangeArrowheads="1"/>
                </p:cNvSpPr>
                <p:nvPr/>
              </p:nvSpPr>
              <p:spPr bwMode="auto">
                <a:xfrm>
                  <a:off x="5638" y="3273"/>
                  <a:ext cx="48" cy="60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422" name="Group 189"/>
                <p:cNvGrpSpPr>
                  <a:grpSpLocks/>
                </p:cNvGrpSpPr>
                <p:nvPr/>
              </p:nvGrpSpPr>
              <p:grpSpPr bwMode="auto">
                <a:xfrm>
                  <a:off x="5828" y="3189"/>
                  <a:ext cx="146" cy="219"/>
                  <a:chOff x="5828" y="3189"/>
                  <a:chExt cx="146" cy="219"/>
                </a:xfrm>
              </p:grpSpPr>
              <p:sp>
                <p:nvSpPr>
                  <p:cNvPr id="423" name="Line 190"/>
                  <p:cNvSpPr>
                    <a:spLocks noChangeShapeType="1"/>
                  </p:cNvSpPr>
                  <p:nvPr/>
                </p:nvSpPr>
                <p:spPr bwMode="auto">
                  <a:xfrm>
                    <a:off x="5830" y="3312"/>
                    <a:ext cx="144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24" name="Line 1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830" y="3194"/>
                    <a:ext cx="144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25" name="Line 192"/>
                  <p:cNvSpPr>
                    <a:spLocks noChangeShapeType="1"/>
                  </p:cNvSpPr>
                  <p:nvPr/>
                </p:nvSpPr>
                <p:spPr bwMode="auto">
                  <a:xfrm rot="60000">
                    <a:off x="5973" y="3189"/>
                    <a:ext cx="0" cy="215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26" name="Line 193"/>
                  <p:cNvSpPr>
                    <a:spLocks noChangeShapeType="1"/>
                  </p:cNvSpPr>
                  <p:nvPr/>
                </p:nvSpPr>
                <p:spPr bwMode="auto">
                  <a:xfrm>
                    <a:off x="5828" y="3194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pSp>
            <p:nvGrpSpPr>
              <p:cNvPr id="404" name="Group 194"/>
              <p:cNvGrpSpPr>
                <a:grpSpLocks/>
              </p:cNvGrpSpPr>
              <p:nvPr/>
            </p:nvGrpSpPr>
            <p:grpSpPr bwMode="auto">
              <a:xfrm>
                <a:off x="5616" y="2640"/>
                <a:ext cx="536" cy="219"/>
                <a:chOff x="5638" y="3189"/>
                <a:chExt cx="536" cy="219"/>
              </a:xfrm>
            </p:grpSpPr>
            <p:sp>
              <p:nvSpPr>
                <p:cNvPr id="413" name="Line 195"/>
                <p:cNvSpPr>
                  <a:spLocks noChangeShapeType="1"/>
                </p:cNvSpPr>
                <p:nvPr/>
              </p:nvSpPr>
              <p:spPr bwMode="auto">
                <a:xfrm>
                  <a:off x="5701" y="3306"/>
                  <a:ext cx="473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4" name="Oval 196"/>
                <p:cNvSpPr>
                  <a:spLocks noChangeArrowheads="1"/>
                </p:cNvSpPr>
                <p:nvPr/>
              </p:nvSpPr>
              <p:spPr bwMode="auto">
                <a:xfrm>
                  <a:off x="5638" y="3273"/>
                  <a:ext cx="48" cy="60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415" name="Group 197"/>
                <p:cNvGrpSpPr>
                  <a:grpSpLocks/>
                </p:cNvGrpSpPr>
                <p:nvPr/>
              </p:nvGrpSpPr>
              <p:grpSpPr bwMode="auto">
                <a:xfrm>
                  <a:off x="5828" y="3189"/>
                  <a:ext cx="146" cy="219"/>
                  <a:chOff x="5828" y="3189"/>
                  <a:chExt cx="146" cy="219"/>
                </a:xfrm>
              </p:grpSpPr>
              <p:sp>
                <p:nvSpPr>
                  <p:cNvPr id="416" name="Line 198"/>
                  <p:cNvSpPr>
                    <a:spLocks noChangeShapeType="1"/>
                  </p:cNvSpPr>
                  <p:nvPr/>
                </p:nvSpPr>
                <p:spPr bwMode="auto">
                  <a:xfrm>
                    <a:off x="5830" y="3312"/>
                    <a:ext cx="144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17" name="Line 1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830" y="3194"/>
                    <a:ext cx="144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18" name="Line 200"/>
                  <p:cNvSpPr>
                    <a:spLocks noChangeShapeType="1"/>
                  </p:cNvSpPr>
                  <p:nvPr/>
                </p:nvSpPr>
                <p:spPr bwMode="auto">
                  <a:xfrm rot="60000">
                    <a:off x="5973" y="3189"/>
                    <a:ext cx="0" cy="215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19" name="Line 201"/>
                  <p:cNvSpPr>
                    <a:spLocks noChangeShapeType="1"/>
                  </p:cNvSpPr>
                  <p:nvPr/>
                </p:nvSpPr>
                <p:spPr bwMode="auto">
                  <a:xfrm>
                    <a:off x="5828" y="3194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pSp>
            <p:nvGrpSpPr>
              <p:cNvPr id="405" name="Group 202"/>
              <p:cNvGrpSpPr>
                <a:grpSpLocks/>
              </p:cNvGrpSpPr>
              <p:nvPr/>
            </p:nvGrpSpPr>
            <p:grpSpPr bwMode="auto">
              <a:xfrm flipH="1">
                <a:off x="6136" y="2640"/>
                <a:ext cx="508" cy="219"/>
                <a:chOff x="5666" y="3189"/>
                <a:chExt cx="508" cy="219"/>
              </a:xfrm>
            </p:grpSpPr>
            <p:sp>
              <p:nvSpPr>
                <p:cNvPr id="406" name="Line 203"/>
                <p:cNvSpPr>
                  <a:spLocks noChangeShapeType="1"/>
                </p:cNvSpPr>
                <p:nvPr/>
              </p:nvSpPr>
              <p:spPr bwMode="auto">
                <a:xfrm>
                  <a:off x="5701" y="3306"/>
                  <a:ext cx="473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7" name="Oval 204"/>
                <p:cNvSpPr>
                  <a:spLocks noChangeArrowheads="1"/>
                </p:cNvSpPr>
                <p:nvPr/>
              </p:nvSpPr>
              <p:spPr bwMode="auto">
                <a:xfrm>
                  <a:off x="5666" y="3286"/>
                  <a:ext cx="45" cy="45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408" name="Group 205"/>
                <p:cNvGrpSpPr>
                  <a:grpSpLocks/>
                </p:cNvGrpSpPr>
                <p:nvPr/>
              </p:nvGrpSpPr>
              <p:grpSpPr bwMode="auto">
                <a:xfrm>
                  <a:off x="5828" y="3189"/>
                  <a:ext cx="146" cy="219"/>
                  <a:chOff x="5828" y="3189"/>
                  <a:chExt cx="146" cy="219"/>
                </a:xfrm>
              </p:grpSpPr>
              <p:sp>
                <p:nvSpPr>
                  <p:cNvPr id="409" name="Line 206"/>
                  <p:cNvSpPr>
                    <a:spLocks noChangeShapeType="1"/>
                  </p:cNvSpPr>
                  <p:nvPr/>
                </p:nvSpPr>
                <p:spPr bwMode="auto">
                  <a:xfrm>
                    <a:off x="5830" y="3312"/>
                    <a:ext cx="144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10" name="Line 20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830" y="3194"/>
                    <a:ext cx="144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11" name="Line 208"/>
                  <p:cNvSpPr>
                    <a:spLocks noChangeShapeType="1"/>
                  </p:cNvSpPr>
                  <p:nvPr/>
                </p:nvSpPr>
                <p:spPr bwMode="auto">
                  <a:xfrm rot="60000">
                    <a:off x="5973" y="3189"/>
                    <a:ext cx="0" cy="215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12" name="Line 209"/>
                  <p:cNvSpPr>
                    <a:spLocks noChangeShapeType="1"/>
                  </p:cNvSpPr>
                  <p:nvPr/>
                </p:nvSpPr>
                <p:spPr bwMode="auto">
                  <a:xfrm>
                    <a:off x="5828" y="3194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394" name="Text Box 210"/>
            <p:cNvSpPr txBox="1">
              <a:spLocks noChangeArrowheads="1"/>
            </p:cNvSpPr>
            <p:nvPr/>
          </p:nvSpPr>
          <p:spPr bwMode="auto">
            <a:xfrm>
              <a:off x="4454" y="2458"/>
              <a:ext cx="25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</a:rPr>
                <a:t>C</a:t>
              </a:r>
            </a:p>
          </p:txBody>
        </p: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autoUpdateAnimBg="0"/>
      <p:bldP spid="313" grpId="0" animBg="1"/>
      <p:bldP spid="391" grpId="0" animBg="1" autoUpdateAnimBg="0"/>
    </p:bldLst>
  </p:timing>
</p:sld>
</file>

<file path=ppt/theme/theme1.xml><?xml version="1.0" encoding="utf-8"?>
<a:theme xmlns:a="http://schemas.openxmlformats.org/drawingml/2006/main" name="1_电工学模板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15790</TotalTime>
  <Words>1679</Words>
  <Application>Microsoft Office PowerPoint</Application>
  <PresentationFormat>全屏显示(16:9)</PresentationFormat>
  <Paragraphs>489</Paragraphs>
  <Slides>42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42</vt:i4>
      </vt:variant>
    </vt:vector>
  </HeadingPairs>
  <TitlesOfParts>
    <vt:vector size="47" baseType="lpstr">
      <vt:lpstr>1_电工学模板</vt:lpstr>
      <vt:lpstr>Visio</vt:lpstr>
      <vt:lpstr>公式</vt:lpstr>
      <vt:lpstr>Equation</vt:lpstr>
      <vt:lpstr>位图图像</vt:lpstr>
      <vt:lpstr>幻灯片 1</vt:lpstr>
      <vt:lpstr>幻灯片 2</vt:lpstr>
      <vt:lpstr>幻灯片 3</vt:lpstr>
      <vt:lpstr>二极管的开关特性</vt:lpstr>
      <vt:lpstr>二极管的开关特性</vt:lpstr>
      <vt:lpstr>三极管的开关特性</vt:lpstr>
      <vt:lpstr>三极管的开关特性</vt:lpstr>
      <vt:lpstr>三极管的开关特性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1221</cp:revision>
  <dcterms:modified xsi:type="dcterms:W3CDTF">2017-10-15T06:06:50Z</dcterms:modified>
</cp:coreProperties>
</file>